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3.svg" ContentType="image/svg+xml"/>
  <Override PartName="/ppt/media/image19.svg" ContentType="image/svg+xml"/>
  <Override PartName="/ppt/media/image24.svg" ContentType="image/svg+xml"/>
  <Override PartName="/ppt/media/image33.svg" ContentType="image/svg+xml"/>
  <Override PartName="/ppt/media/image4.svg" ContentType="image/svg+xml"/>
  <Override PartName="/ppt/media/image42.svg" ContentType="image/svg+xml"/>
  <Override PartName="/ppt/media/image44.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91" r:id="rId25"/>
    <p:sldId id="290" r:id="rId26"/>
    <p:sldId id="294" r:id="rId27"/>
    <p:sldId id="293" r:id="rId28"/>
    <p:sldId id="292" r:id="rId29"/>
    <p:sldId id="289" r:id="rId30"/>
    <p:sldId id="288" r:id="rId31"/>
    <p:sldId id="286" r:id="rId32"/>
    <p:sldId id="287" r:id="rId33"/>
    <p:sldId id="285" r:id="rId34"/>
    <p:sldId id="284" r:id="rId35"/>
    <p:sldId id="283" r:id="rId36"/>
    <p:sldId id="282" r:id="rId37"/>
    <p:sldId id="281" r:id="rId38"/>
    <p:sldId id="278" r:id="rId39"/>
    <p:sldId id="280" r:id="rId40"/>
    <p:sldId id="279" r:id="rId41"/>
  </p:sldIdLst>
  <p:sldSz cx="18288000" cy="10287000"/>
  <p:notesSz cx="6858000" cy="9144000"/>
  <p:embeddedFontLst>
    <p:embeddedFont>
      <p:font typeface="Montserrat Bold" panose="00000800000000000000"/>
      <p:bold r:id="rId45"/>
    </p:embeddedFont>
    <p:embeddedFont>
      <p:font typeface="Montserrat" panose="00000500000000000000"/>
      <p:regular r:id="rId46"/>
    </p:embeddedFont>
    <p:embeddedFont>
      <p:font typeface="Impact" panose="020B0806030902050204"/>
      <p:regular r:id="rId47"/>
    </p:embeddedFont>
    <p:embeddedFont>
      <p:font typeface="Poppins Light" panose="00000400000000000000"/>
      <p:regular r:id="rId48"/>
    </p:embeddedFont>
    <p:embeddedFont>
      <p:font typeface="Calibri (MS)" panose="020F0502020204030204"/>
      <p:regular r:id="rId49"/>
    </p:embeddedFont>
    <p:embeddedFont>
      <p:font typeface="Calibri" panose="020F0502020204030204" charset="0"/>
      <p:regular r:id="rId50"/>
      <p:bold r:id="rId51"/>
      <p:italic r:id="rId52"/>
      <p:boldItalic r:id="rId53"/>
    </p:embeddedFont>
    <p:embeddedFont>
      <p:font typeface="Poppins Bold" panose="00000800000000000000"/>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font" Target="fonts/font10.fntdata"/><Relationship Id="rId53" Type="http://schemas.openxmlformats.org/officeDocument/2006/relationships/font" Target="fonts/font9.fntdata"/><Relationship Id="rId52" Type="http://schemas.openxmlformats.org/officeDocument/2006/relationships/font" Target="fonts/font8.fntdata"/><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slide" Target="slides/slide3.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0.png"/><Relationship Id="rId6" Type="http://schemas.openxmlformats.org/officeDocument/2006/relationships/hyperlink" Target="https://www.ilovepdf.com" TargetMode="External"/><Relationship Id="rId5" Type="http://schemas.openxmlformats.org/officeDocument/2006/relationships/image" Target="../media/image4.svg"/><Relationship Id="rId4" Type="http://schemas.openxmlformats.org/officeDocument/2006/relationships/image" Target="../media/image29.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3.svg"/><Relationship Id="rId7" Type="http://schemas.openxmlformats.org/officeDocument/2006/relationships/image" Target="../media/image32.png"/><Relationship Id="rId6" Type="http://schemas.openxmlformats.org/officeDocument/2006/relationships/image" Target="../media/image4.svg"/><Relationship Id="rId5" Type="http://schemas.openxmlformats.org/officeDocument/2006/relationships/image" Target="../media/image29.pn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31.pn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svg"/><Relationship Id="rId7" Type="http://schemas.openxmlformats.org/officeDocument/2006/relationships/image" Target="../media/image29.png"/><Relationship Id="rId6" Type="http://schemas.openxmlformats.org/officeDocument/2006/relationships/image" Target="../media/image45.jpeg"/><Relationship Id="rId5" Type="http://schemas.openxmlformats.org/officeDocument/2006/relationships/image" Target="../media/image44.svg"/><Relationship Id="rId4" Type="http://schemas.openxmlformats.org/officeDocument/2006/relationships/image" Target="../media/image43.png"/><Relationship Id="rId3" Type="http://schemas.openxmlformats.org/officeDocument/2006/relationships/image" Target="../media/image42.svg"/><Relationship Id="rId2" Type="http://schemas.openxmlformats.org/officeDocument/2006/relationships/image" Target="../media/image41.png"/><Relationship Id="rId10" Type="http://schemas.openxmlformats.org/officeDocument/2006/relationships/slideLayout" Target="../slideLayouts/slideLayout7.xml"/><Relationship Id="rId1" Type="http://schemas.openxmlformats.org/officeDocument/2006/relationships/image" Target="../media/image40.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image" Target="../media/image47.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image" Target="../media/image49.jpe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50.png"/><Relationship Id="rId2" Type="http://schemas.openxmlformats.org/officeDocument/2006/relationships/image" Target="../media/image4.sv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9.png"/><Relationship Id="rId7" Type="http://schemas.openxmlformats.org/officeDocument/2006/relationships/image" Target="../media/image57.jpeg"/><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0" Type="http://schemas.openxmlformats.org/officeDocument/2006/relationships/slideLayout" Target="../slideLayouts/slideLayout7.xml"/><Relationship Id="rId1" Type="http://schemas.openxmlformats.org/officeDocument/2006/relationships/image" Target="../media/image51.jpeg"/></Relationships>
</file>

<file path=ppt/slides/_rels/slide2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9.png"/><Relationship Id="rId7" Type="http://schemas.openxmlformats.org/officeDocument/2006/relationships/image" Target="../media/image64.jpeg"/><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3" Type="http://schemas.openxmlformats.org/officeDocument/2006/relationships/image" Target="../media/image60.jpeg"/><Relationship Id="rId2" Type="http://schemas.openxmlformats.org/officeDocument/2006/relationships/image" Target="../media/image59.jpeg"/><Relationship Id="rId10" Type="http://schemas.openxmlformats.org/officeDocument/2006/relationships/slideLayout" Target="../slideLayouts/slideLayout7.xml"/><Relationship Id="rId1"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svg"/><Relationship Id="rId6" Type="http://schemas.openxmlformats.org/officeDocument/2006/relationships/image" Target="../media/image29.png"/><Relationship Id="rId5" Type="http://schemas.openxmlformats.org/officeDocument/2006/relationships/image" Target="../media/image69.jpeg"/><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29.png"/><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image" Target="../media/image70.jpe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29.png"/><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76.jpe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29.png"/><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image" Target="../media/image82.jpeg"/></Relationships>
</file>

<file path=ppt/slides/_rels/slide2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9.png"/><Relationship Id="rId7" Type="http://schemas.openxmlformats.org/officeDocument/2006/relationships/image" Target="../media/image94.png"/><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png"/><Relationship Id="rId3" Type="http://schemas.openxmlformats.org/officeDocument/2006/relationships/image" Target="../media/image90.jpeg"/><Relationship Id="rId2" Type="http://schemas.openxmlformats.org/officeDocument/2006/relationships/image" Target="../media/image89.png"/><Relationship Id="rId10" Type="http://schemas.openxmlformats.org/officeDocument/2006/relationships/slideLayout" Target="../slideLayouts/slideLayout7.xml"/><Relationship Id="rId1" Type="http://schemas.openxmlformats.org/officeDocument/2006/relationships/image" Target="../media/image88.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7.sv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svg"/><Relationship Id="rId6" Type="http://schemas.openxmlformats.org/officeDocument/2006/relationships/image" Target="../media/image29.png"/><Relationship Id="rId5" Type="http://schemas.openxmlformats.org/officeDocument/2006/relationships/image" Target="../media/image99.jpeg"/><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image" Target="../media/image95.jpe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29.png"/><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image" Target="../media/image100.jpe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0.jpeg"/><Relationship Id="rId6" Type="http://schemas.openxmlformats.org/officeDocument/2006/relationships/image" Target="../media/image4.svg"/><Relationship Id="rId5" Type="http://schemas.openxmlformats.org/officeDocument/2006/relationships/image" Target="../media/image29.png"/><Relationship Id="rId4" Type="http://schemas.openxmlformats.org/officeDocument/2006/relationships/image" Target="../media/image109.jpeg"/><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image" Target="../media/image106.jpeg"/></Relationships>
</file>

<file path=ppt/slides/_rels/slide3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9.png"/><Relationship Id="rId7" Type="http://schemas.openxmlformats.org/officeDocument/2006/relationships/image" Target="../media/image117.jpeg"/><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 Id="rId3" Type="http://schemas.openxmlformats.org/officeDocument/2006/relationships/image" Target="../media/image113.jpeg"/><Relationship Id="rId2" Type="http://schemas.openxmlformats.org/officeDocument/2006/relationships/image" Target="../media/image112.jpeg"/><Relationship Id="rId10" Type="http://schemas.openxmlformats.org/officeDocument/2006/relationships/slideLayout" Target="../slideLayouts/slideLayout7.xml"/><Relationship Id="rId1" Type="http://schemas.openxmlformats.org/officeDocument/2006/relationships/image" Target="../media/image111.jpeg"/></Relationships>
</file>

<file path=ppt/slides/_rels/slide34.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29.png"/><Relationship Id="rId7" Type="http://schemas.openxmlformats.org/officeDocument/2006/relationships/image" Target="../media/image124.jpeg"/><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jpeg"/><Relationship Id="rId3" Type="http://schemas.openxmlformats.org/officeDocument/2006/relationships/image" Target="../media/image120.jpeg"/><Relationship Id="rId2" Type="http://schemas.openxmlformats.org/officeDocument/2006/relationships/image" Target="../media/image119.jpeg"/><Relationship Id="rId10" Type="http://schemas.openxmlformats.org/officeDocument/2006/relationships/slideLayout" Target="../slideLayouts/slideLayout7.xml"/><Relationship Id="rId1" Type="http://schemas.openxmlformats.org/officeDocument/2006/relationships/image" Target="../media/image118.jpe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svg"/><Relationship Id="rId6" Type="http://schemas.openxmlformats.org/officeDocument/2006/relationships/image" Target="../media/image29.png"/><Relationship Id="rId5" Type="http://schemas.openxmlformats.org/officeDocument/2006/relationships/image" Target="../media/image129.jpeg"/><Relationship Id="rId4" Type="http://schemas.openxmlformats.org/officeDocument/2006/relationships/image" Target="../media/image128.jpeg"/><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125.jpe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svg"/><Relationship Id="rId6" Type="http://schemas.openxmlformats.org/officeDocument/2006/relationships/image" Target="../media/image29.png"/><Relationship Id="rId5" Type="http://schemas.openxmlformats.org/officeDocument/2006/relationships/image" Target="../media/image134.jpeg"/><Relationship Id="rId4" Type="http://schemas.openxmlformats.org/officeDocument/2006/relationships/image" Target="../media/image133.jpeg"/><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image" Target="../media/image130.jpeg"/></Relationships>
</file>

<file path=ppt/slides/_rels/slide37.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142.jpeg"/><Relationship Id="rId7" Type="http://schemas.openxmlformats.org/officeDocument/2006/relationships/image" Target="../media/image141.jpeg"/><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jpeg"/><Relationship Id="rId3" Type="http://schemas.openxmlformats.org/officeDocument/2006/relationships/image" Target="../media/image137.jpeg"/><Relationship Id="rId2" Type="http://schemas.openxmlformats.org/officeDocument/2006/relationships/image" Target="../media/image136.jpeg"/><Relationship Id="rId11" Type="http://schemas.openxmlformats.org/officeDocument/2006/relationships/slideLayout" Target="../slideLayouts/slideLayout7.xml"/><Relationship Id="rId10" Type="http://schemas.openxmlformats.org/officeDocument/2006/relationships/image" Target="../media/image4.svg"/><Relationship Id="rId1" Type="http://schemas.openxmlformats.org/officeDocument/2006/relationships/image" Target="../media/image135.jpeg"/></Relationships>
</file>

<file path=ppt/slides/_rels/slide38.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150.jpeg"/><Relationship Id="rId7" Type="http://schemas.openxmlformats.org/officeDocument/2006/relationships/image" Target="../media/image149.jpeg"/><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 Id="rId3" Type="http://schemas.openxmlformats.org/officeDocument/2006/relationships/image" Target="../media/image145.jpeg"/><Relationship Id="rId2" Type="http://schemas.openxmlformats.org/officeDocument/2006/relationships/image" Target="../media/image144.jpeg"/><Relationship Id="rId11" Type="http://schemas.openxmlformats.org/officeDocument/2006/relationships/slideLayout" Target="../slideLayouts/slideLayout7.xml"/><Relationship Id="rId10" Type="http://schemas.openxmlformats.org/officeDocument/2006/relationships/image" Target="../media/image4.svg"/><Relationship Id="rId1" Type="http://schemas.openxmlformats.org/officeDocument/2006/relationships/image" Target="../media/image143.jpe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svg"/><Relationship Id="rId6" Type="http://schemas.openxmlformats.org/officeDocument/2006/relationships/image" Target="../media/image29.png"/><Relationship Id="rId5" Type="http://schemas.openxmlformats.org/officeDocument/2006/relationships/image" Target="../media/image155.jpeg"/><Relationship Id="rId4" Type="http://schemas.openxmlformats.org/officeDocument/2006/relationships/image" Target="../media/image154.jpeg"/><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image" Target="../media/image151.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4.sv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4.sv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jpeg"/><Relationship Id="rId2" Type="http://schemas.openxmlformats.org/officeDocument/2006/relationships/image" Target="../media/image4.sv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jpe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jpe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9" Type="http://schemas.openxmlformats.org/officeDocument/2006/relationships/image" Target="../media/image24.svg"/><Relationship Id="rId8" Type="http://schemas.openxmlformats.org/officeDocument/2006/relationships/image" Target="../media/image23.png"/><Relationship Id="rId7" Type="http://schemas.openxmlformats.org/officeDocument/2006/relationships/image" Target="../media/image4.svg"/><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svg"/><Relationship Id="rId10" Type="http://schemas.openxmlformats.org/officeDocument/2006/relationships/slideLayout" Target="../slideLayouts/slideLayout7.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0">
            <a:off x="931957" y="1441364"/>
            <a:ext cx="5224712" cy="4696460"/>
            <a:chOff x="0" y="0"/>
            <a:chExt cx="6966283" cy="6261947"/>
          </a:xfrm>
        </p:grpSpPr>
        <p:sp>
          <p:nvSpPr>
            <p:cNvPr id="5" name="Freeform 5"/>
            <p:cNvSpPr/>
            <p:nvPr/>
          </p:nvSpPr>
          <p:spPr>
            <a:xfrm>
              <a:off x="0" y="0"/>
              <a:ext cx="6966331" cy="6261989"/>
            </a:xfrm>
            <a:custGeom>
              <a:avLst/>
              <a:gdLst/>
              <a:ahLst/>
              <a:cxnLst/>
              <a:rect l="l" t="t" r="r" b="b"/>
              <a:pathLst>
                <a:path w="6966331" h="6261989">
                  <a:moveTo>
                    <a:pt x="0" y="0"/>
                  </a:moveTo>
                  <a:lnTo>
                    <a:pt x="6966331" y="0"/>
                  </a:lnTo>
                  <a:lnTo>
                    <a:pt x="6966331" y="6261989"/>
                  </a:lnTo>
                  <a:lnTo>
                    <a:pt x="0" y="6261989"/>
                  </a:lnTo>
                  <a:close/>
                </a:path>
              </a:pathLst>
            </a:custGeom>
            <a:solidFill>
              <a:srgbClr val="FFFFFF"/>
            </a:solidFill>
          </p:spPr>
        </p:sp>
      </p:grpSp>
      <p:grpSp>
        <p:nvGrpSpPr>
          <p:cNvPr id="6" name="Group 6"/>
          <p:cNvGrpSpPr/>
          <p:nvPr/>
        </p:nvGrpSpPr>
        <p:grpSpPr>
          <a:xfrm rot="0">
            <a:off x="931957" y="1441364"/>
            <a:ext cx="546709" cy="4696460"/>
            <a:chOff x="0" y="0"/>
            <a:chExt cx="728945" cy="6261947"/>
          </a:xfrm>
        </p:grpSpPr>
        <p:sp>
          <p:nvSpPr>
            <p:cNvPr id="7" name="Freeform 7"/>
            <p:cNvSpPr/>
            <p:nvPr/>
          </p:nvSpPr>
          <p:spPr>
            <a:xfrm>
              <a:off x="0" y="0"/>
              <a:ext cx="728980" cy="6261989"/>
            </a:xfrm>
            <a:custGeom>
              <a:avLst/>
              <a:gdLst/>
              <a:ahLst/>
              <a:cxnLst/>
              <a:rect l="l" t="t" r="r" b="b"/>
              <a:pathLst>
                <a:path w="728980" h="6261989">
                  <a:moveTo>
                    <a:pt x="0" y="0"/>
                  </a:moveTo>
                  <a:lnTo>
                    <a:pt x="728980" y="0"/>
                  </a:lnTo>
                  <a:lnTo>
                    <a:pt x="728980" y="6261989"/>
                  </a:lnTo>
                  <a:lnTo>
                    <a:pt x="0" y="6261989"/>
                  </a:lnTo>
                  <a:close/>
                </a:path>
              </a:pathLst>
            </a:custGeom>
            <a:solidFill>
              <a:srgbClr val="5B5B5B"/>
            </a:solidFill>
          </p:spPr>
        </p:sp>
      </p:grpSp>
      <p:grpSp>
        <p:nvGrpSpPr>
          <p:cNvPr id="8" name="Group 8"/>
          <p:cNvGrpSpPr/>
          <p:nvPr/>
        </p:nvGrpSpPr>
        <p:grpSpPr>
          <a:xfrm rot="0">
            <a:off x="931957" y="-86"/>
            <a:ext cx="546709" cy="1570355"/>
            <a:chOff x="0" y="0"/>
            <a:chExt cx="728945" cy="2093807"/>
          </a:xfrm>
        </p:grpSpPr>
        <p:sp>
          <p:nvSpPr>
            <p:cNvPr id="9" name="Freeform 9"/>
            <p:cNvSpPr/>
            <p:nvPr/>
          </p:nvSpPr>
          <p:spPr>
            <a:xfrm>
              <a:off x="0" y="0"/>
              <a:ext cx="728980" cy="2093849"/>
            </a:xfrm>
            <a:custGeom>
              <a:avLst/>
              <a:gdLst/>
              <a:ahLst/>
              <a:cxnLst/>
              <a:rect l="l" t="t" r="r" b="b"/>
              <a:pathLst>
                <a:path w="728980" h="2093849">
                  <a:moveTo>
                    <a:pt x="0" y="0"/>
                  </a:moveTo>
                  <a:lnTo>
                    <a:pt x="728980" y="0"/>
                  </a:lnTo>
                  <a:lnTo>
                    <a:pt x="728980" y="2093849"/>
                  </a:lnTo>
                  <a:lnTo>
                    <a:pt x="0" y="2093849"/>
                  </a:lnTo>
                  <a:close/>
                </a:path>
              </a:pathLst>
            </a:custGeom>
            <a:solidFill>
              <a:srgbClr val="FFC000"/>
            </a:solidFill>
          </p:spPr>
        </p:sp>
      </p:grpSp>
      <p:grpSp>
        <p:nvGrpSpPr>
          <p:cNvPr id="10" name="Group 10"/>
          <p:cNvGrpSpPr/>
          <p:nvPr/>
        </p:nvGrpSpPr>
        <p:grpSpPr>
          <a:xfrm rot="0">
            <a:off x="16705045" y="8697935"/>
            <a:ext cx="431374" cy="431374"/>
            <a:chOff x="0" y="0"/>
            <a:chExt cx="575165" cy="575165"/>
          </a:xfrm>
        </p:grpSpPr>
        <p:sp>
          <p:nvSpPr>
            <p:cNvPr id="11" name="Freeform 11"/>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grpSp>
        <p:nvGrpSpPr>
          <p:cNvPr id="12" name="Group 12"/>
          <p:cNvGrpSpPr/>
          <p:nvPr/>
        </p:nvGrpSpPr>
        <p:grpSpPr>
          <a:xfrm rot="0">
            <a:off x="16853203" y="8807505"/>
            <a:ext cx="135058" cy="212234"/>
            <a:chOff x="0" y="0"/>
            <a:chExt cx="180077" cy="282979"/>
          </a:xfrm>
        </p:grpSpPr>
        <p:sp>
          <p:nvSpPr>
            <p:cNvPr id="13" name="Freeform 13"/>
            <p:cNvSpPr/>
            <p:nvPr/>
          </p:nvSpPr>
          <p:spPr>
            <a:xfrm flipH="1">
              <a:off x="0" y="0"/>
              <a:ext cx="180086" cy="282956"/>
            </a:xfrm>
            <a:custGeom>
              <a:avLst/>
              <a:gdLst/>
              <a:ahLst/>
              <a:cxnLst/>
              <a:rect l="l" t="t" r="r" b="b"/>
              <a:pathLst>
                <a:path w="180086" h="282956">
                  <a:moveTo>
                    <a:pt x="180086" y="0"/>
                  </a:moveTo>
                  <a:lnTo>
                    <a:pt x="0" y="0"/>
                  </a:lnTo>
                  <a:lnTo>
                    <a:pt x="0" y="282956"/>
                  </a:lnTo>
                  <a:lnTo>
                    <a:pt x="180086" y="282956"/>
                  </a:lnTo>
                  <a:lnTo>
                    <a:pt x="180086" y="0"/>
                  </a:lnTo>
                  <a:close/>
                </a:path>
              </a:pathLst>
            </a:custGeom>
            <a:blipFill>
              <a:blip r:embed="rId1"/>
              <a:stretch>
                <a:fillRect l="-31" r="-26" b="-8"/>
              </a:stretch>
            </a:blipFill>
          </p:spPr>
        </p:sp>
      </p:grpSp>
      <p:grpSp>
        <p:nvGrpSpPr>
          <p:cNvPr id="14" name="Group 14"/>
          <p:cNvGrpSpPr/>
          <p:nvPr/>
        </p:nvGrpSpPr>
        <p:grpSpPr>
          <a:xfrm rot="-10800000">
            <a:off x="16133545" y="8697935"/>
            <a:ext cx="431374" cy="431374"/>
            <a:chOff x="0" y="0"/>
            <a:chExt cx="575165" cy="575165"/>
          </a:xfrm>
        </p:grpSpPr>
        <p:sp>
          <p:nvSpPr>
            <p:cNvPr id="15" name="Freeform 1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929292"/>
            </a:solidFill>
          </p:spPr>
        </p:sp>
      </p:grpSp>
      <p:grpSp>
        <p:nvGrpSpPr>
          <p:cNvPr id="16" name="Group 16"/>
          <p:cNvGrpSpPr/>
          <p:nvPr/>
        </p:nvGrpSpPr>
        <p:grpSpPr>
          <a:xfrm rot="-10800000">
            <a:off x="16281703" y="8807505"/>
            <a:ext cx="135058" cy="212234"/>
            <a:chOff x="0" y="0"/>
            <a:chExt cx="180077" cy="282979"/>
          </a:xfrm>
        </p:grpSpPr>
        <p:sp>
          <p:nvSpPr>
            <p:cNvPr id="17" name="Freeform 17"/>
            <p:cNvSpPr/>
            <p:nvPr/>
          </p:nvSpPr>
          <p:spPr>
            <a:xfrm flipH="1">
              <a:off x="0" y="0"/>
              <a:ext cx="180086" cy="282956"/>
            </a:xfrm>
            <a:custGeom>
              <a:avLst/>
              <a:gdLst/>
              <a:ahLst/>
              <a:cxnLst/>
              <a:rect l="l" t="t" r="r" b="b"/>
              <a:pathLst>
                <a:path w="180086" h="282956">
                  <a:moveTo>
                    <a:pt x="180086" y="0"/>
                  </a:moveTo>
                  <a:lnTo>
                    <a:pt x="0" y="0"/>
                  </a:lnTo>
                  <a:lnTo>
                    <a:pt x="0" y="282956"/>
                  </a:lnTo>
                  <a:lnTo>
                    <a:pt x="180086" y="282956"/>
                  </a:lnTo>
                  <a:lnTo>
                    <a:pt x="180086" y="0"/>
                  </a:lnTo>
                  <a:close/>
                </a:path>
              </a:pathLst>
            </a:custGeom>
            <a:blipFill>
              <a:blip r:embed="rId1"/>
              <a:stretch>
                <a:fillRect l="-31" r="-26" b="-8"/>
              </a:stretch>
            </a:blipFill>
          </p:spPr>
        </p:sp>
      </p:grpSp>
      <p:sp>
        <p:nvSpPr>
          <p:cNvPr id="18" name="TextBox 18"/>
          <p:cNvSpPr txBox="1"/>
          <p:nvPr/>
        </p:nvSpPr>
        <p:spPr>
          <a:xfrm>
            <a:off x="9142506" y="2995209"/>
            <a:ext cx="12858751" cy="1477010"/>
          </a:xfrm>
          <a:prstGeom prst="rect">
            <a:avLst/>
          </a:prstGeom>
        </p:spPr>
        <p:txBody>
          <a:bodyPr lIns="0" tIns="0" rIns="0" bIns="0" rtlCol="0" anchor="t">
            <a:spAutoFit/>
          </a:bodyPr>
          <a:lstStyle/>
          <a:p>
            <a:pPr algn="l">
              <a:lnSpc>
                <a:spcPts val="11520"/>
              </a:lnSpc>
            </a:pPr>
            <a:r>
              <a:rPr lang="en-US" sz="8000" b="1">
                <a:solidFill>
                  <a:srgbClr val="000000"/>
                </a:solidFill>
                <a:latin typeface="Montserrat Bold" panose="00000800000000000000"/>
                <a:ea typeface="Montserrat Bold" panose="00000800000000000000"/>
                <a:cs typeface="Montserrat Bold" panose="00000800000000000000"/>
                <a:sym typeface="Montserrat Bold" panose="00000800000000000000"/>
              </a:rPr>
              <a:t>Hotel</a:t>
            </a:r>
            <a:endParaRPr lang="en-US" sz="80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9" name="TextBox 19"/>
          <p:cNvSpPr txBox="1"/>
          <p:nvPr/>
        </p:nvSpPr>
        <p:spPr>
          <a:xfrm>
            <a:off x="1478667" y="3868334"/>
            <a:ext cx="4678004" cy="1968500"/>
          </a:xfrm>
          <a:prstGeom prst="rect">
            <a:avLst/>
          </a:prstGeom>
        </p:spPr>
        <p:txBody>
          <a:bodyPr lIns="0" tIns="0" rIns="0" bIns="0" rtlCol="0" anchor="t">
            <a:spAutoFit/>
          </a:bodyPr>
          <a:lstStyle/>
          <a:p>
            <a:pPr algn="l">
              <a:lnSpc>
                <a:spcPts val="84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Estelle Darcy</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84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Studio</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0" name="TextBox 20"/>
          <p:cNvSpPr txBox="1"/>
          <p:nvPr/>
        </p:nvSpPr>
        <p:spPr>
          <a:xfrm rot="-5400000">
            <a:off x="-768176" y="7219052"/>
            <a:ext cx="3517106" cy="303406"/>
          </a:xfrm>
          <a:prstGeom prst="rect">
            <a:avLst/>
          </a:prstGeom>
        </p:spPr>
        <p:txBody>
          <a:bodyPr lIns="0" tIns="0" rIns="0" bIns="0" rtlCol="0" anchor="t">
            <a:spAutoFit/>
          </a:bodyPr>
          <a:lstStyle/>
          <a:p>
            <a:pPr algn="l">
              <a:lnSpc>
                <a:spcPts val="235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sp>
        <p:nvSpPr>
          <p:cNvPr id="21" name="TextBox 21"/>
          <p:cNvSpPr txBox="1"/>
          <p:nvPr/>
        </p:nvSpPr>
        <p:spPr>
          <a:xfrm>
            <a:off x="9142507" y="8760374"/>
            <a:ext cx="3686381" cy="368935"/>
          </a:xfrm>
          <a:prstGeom prst="rect">
            <a:avLst/>
          </a:prstGeom>
        </p:spPr>
        <p:txBody>
          <a:bodyPr lIns="0" tIns="0" rIns="0" bIns="0" rtlCol="0" anchor="t">
            <a:spAutoFit/>
          </a:bodyPr>
          <a:lstStyle/>
          <a:p>
            <a:pPr algn="l">
              <a:lnSpc>
                <a:spcPts val="2690"/>
              </a:lnSpc>
            </a:pPr>
            <a:r>
              <a:rPr lang="en-US" sz="1600">
                <a:solidFill>
                  <a:srgbClr val="292929"/>
                </a:solidFill>
                <a:latin typeface="Impact" panose="020B0806030902050204"/>
                <a:ea typeface="Impact" panose="020B0806030902050204"/>
                <a:cs typeface="Impact" panose="020B0806030902050204"/>
                <a:sym typeface="Impact" panose="020B0806030902050204"/>
              </a:rPr>
              <a:t>www.thelivedesignproject.com</a:t>
            </a:r>
            <a:endParaRPr lang="en-US" sz="1600">
              <a:solidFill>
                <a:srgbClr val="292929"/>
              </a:solidFill>
              <a:latin typeface="Impact" panose="020B0806030902050204"/>
              <a:ea typeface="Impact" panose="020B0806030902050204"/>
              <a:cs typeface="Impact" panose="020B0806030902050204"/>
              <a:sym typeface="Impact" panose="020B0806030902050204"/>
            </a:endParaRPr>
          </a:p>
        </p:txBody>
      </p:sp>
      <p:sp>
        <p:nvSpPr>
          <p:cNvPr id="22" name="TextBox 22"/>
          <p:cNvSpPr txBox="1"/>
          <p:nvPr/>
        </p:nvSpPr>
        <p:spPr>
          <a:xfrm>
            <a:off x="16306903" y="1028614"/>
            <a:ext cx="1335328" cy="588645"/>
          </a:xfrm>
          <a:prstGeom prst="rect">
            <a:avLst/>
          </a:prstGeom>
        </p:spPr>
        <p:txBody>
          <a:bodyPr lIns="0" tIns="0" rIns="0" bIns="0" rtlCol="0" anchor="t">
            <a:spAutoFit/>
          </a:bodyPr>
          <a:lstStyle/>
          <a:p>
            <a:pPr algn="r">
              <a:lnSpc>
                <a:spcPts val="5040"/>
              </a:lnSpc>
            </a:pPr>
            <a:r>
              <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3" name="AutoShape 23"/>
          <p:cNvSpPr/>
          <p:nvPr/>
        </p:nvSpPr>
        <p:spPr>
          <a:xfrm>
            <a:off x="9128219" y="1861417"/>
            <a:ext cx="2483808" cy="28575"/>
          </a:xfrm>
          <a:prstGeom prst="line">
            <a:avLst/>
          </a:prstGeom>
          <a:ln w="19050" cap="rnd">
            <a:solidFill>
              <a:srgbClr val="292929"/>
            </a:solidFill>
            <a:prstDash val="solid"/>
            <a:headEnd type="none" w="sm" len="sm"/>
            <a:tailEnd type="none" w="sm" len="sm"/>
          </a:ln>
        </p:spPr>
      </p:sp>
      <p:sp>
        <p:nvSpPr>
          <p:cNvPr id="24" name="TextBox 24"/>
          <p:cNvSpPr txBox="1"/>
          <p:nvPr/>
        </p:nvSpPr>
        <p:spPr>
          <a:xfrm>
            <a:off x="9142507" y="4165593"/>
            <a:ext cx="9048750" cy="1477010"/>
          </a:xfrm>
          <a:prstGeom prst="rect">
            <a:avLst/>
          </a:prstGeom>
        </p:spPr>
        <p:txBody>
          <a:bodyPr lIns="0" tIns="0" rIns="0" bIns="0" rtlCol="0" anchor="t">
            <a:spAutoFit/>
          </a:bodyPr>
          <a:lstStyle/>
          <a:p>
            <a:pPr algn="l">
              <a:lnSpc>
                <a:spcPts val="11520"/>
              </a:lnSpc>
            </a:pPr>
            <a:r>
              <a:rPr lang="en-US" sz="8000" b="1">
                <a:solidFill>
                  <a:srgbClr val="000000"/>
                </a:solidFill>
                <a:latin typeface="Montserrat Bold" panose="00000800000000000000"/>
                <a:ea typeface="Montserrat Bold" panose="00000800000000000000"/>
                <a:cs typeface="Montserrat Bold" panose="00000800000000000000"/>
                <a:sym typeface="Montserrat Bold" panose="00000800000000000000"/>
              </a:rPr>
              <a:t>Q. Project Name</a:t>
            </a:r>
            <a:endParaRPr lang="en-US" sz="80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25" name="Group 25"/>
          <p:cNvGrpSpPr/>
          <p:nvPr/>
        </p:nvGrpSpPr>
        <p:grpSpPr>
          <a:xfrm rot="0">
            <a:off x="1960657" y="1752300"/>
            <a:ext cx="3563545" cy="4277788"/>
            <a:chOff x="0" y="0"/>
            <a:chExt cx="4751393" cy="5703717"/>
          </a:xfrm>
        </p:grpSpPr>
        <p:sp>
          <p:nvSpPr>
            <p:cNvPr id="26" name="Freeform 26"/>
            <p:cNvSpPr/>
            <p:nvPr/>
          </p:nvSpPr>
          <p:spPr>
            <a:xfrm>
              <a:off x="0" y="0"/>
              <a:ext cx="4751451" cy="5703697"/>
            </a:xfrm>
            <a:custGeom>
              <a:avLst/>
              <a:gdLst/>
              <a:ahLst/>
              <a:cxnLst/>
              <a:rect l="l" t="t" r="r" b="b"/>
              <a:pathLst>
                <a:path w="4751451" h="5703697">
                  <a:moveTo>
                    <a:pt x="0" y="0"/>
                  </a:moveTo>
                  <a:lnTo>
                    <a:pt x="4751451" y="0"/>
                  </a:lnTo>
                  <a:lnTo>
                    <a:pt x="4751451" y="5703697"/>
                  </a:lnTo>
                  <a:lnTo>
                    <a:pt x="0" y="5703697"/>
                  </a:lnTo>
                  <a:lnTo>
                    <a:pt x="0" y="0"/>
                  </a:lnTo>
                  <a:close/>
                </a:path>
              </a:pathLst>
            </a:custGeom>
            <a:blipFill>
              <a:blip r:embed="rId2"/>
              <a:stretch>
                <a:fillRect b="4466"/>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776088" y="-20605"/>
            <a:ext cx="5623103" cy="5156777"/>
            <a:chOff x="0" y="0"/>
            <a:chExt cx="7497471" cy="6875703"/>
          </a:xfrm>
        </p:grpSpPr>
        <p:sp>
          <p:nvSpPr>
            <p:cNvPr id="3" name="Freeform 3" descr="Laptop Screen Not Working but External Monitor Does | Easy Fix"/>
            <p:cNvSpPr/>
            <p:nvPr/>
          </p:nvSpPr>
          <p:spPr>
            <a:xfrm>
              <a:off x="0" y="0"/>
              <a:ext cx="7497445" cy="6875653"/>
            </a:xfrm>
            <a:custGeom>
              <a:avLst/>
              <a:gdLst/>
              <a:ahLst/>
              <a:cxnLst/>
              <a:rect l="l" t="t" r="r" b="b"/>
              <a:pathLst>
                <a:path w="7497445" h="6875653">
                  <a:moveTo>
                    <a:pt x="0" y="0"/>
                  </a:moveTo>
                  <a:lnTo>
                    <a:pt x="7497445" y="0"/>
                  </a:lnTo>
                  <a:lnTo>
                    <a:pt x="7497445" y="6875653"/>
                  </a:lnTo>
                  <a:lnTo>
                    <a:pt x="0" y="6875653"/>
                  </a:lnTo>
                  <a:lnTo>
                    <a:pt x="0" y="0"/>
                  </a:lnTo>
                  <a:close/>
                </a:path>
              </a:pathLst>
            </a:custGeom>
            <a:blipFill>
              <a:blip r:embed="rId1"/>
              <a:stretch>
                <a:fillRect l="-28149"/>
              </a:stretch>
            </a:blipFill>
          </p:spPr>
        </p:sp>
      </p:grpSp>
      <p:grpSp>
        <p:nvGrpSpPr>
          <p:cNvPr id="4" name="Group 4"/>
          <p:cNvGrpSpPr/>
          <p:nvPr/>
        </p:nvGrpSpPr>
        <p:grpSpPr>
          <a:xfrm rot="0">
            <a:off x="15621000" y="0"/>
            <a:ext cx="2666998" cy="2571750"/>
            <a:chOff x="0" y="0"/>
            <a:chExt cx="3555997" cy="3429000"/>
          </a:xfrm>
        </p:grpSpPr>
        <p:sp>
          <p:nvSpPr>
            <p:cNvPr id="5" name="Freeform 5"/>
            <p:cNvSpPr/>
            <p:nvPr/>
          </p:nvSpPr>
          <p:spPr>
            <a:xfrm>
              <a:off x="0" y="0"/>
              <a:ext cx="3556000" cy="3429000"/>
            </a:xfrm>
            <a:custGeom>
              <a:avLst/>
              <a:gdLst/>
              <a:ahLst/>
              <a:cxnLst/>
              <a:rect l="l" t="t" r="r" b="b"/>
              <a:pathLst>
                <a:path w="3556000" h="3429000">
                  <a:moveTo>
                    <a:pt x="0" y="0"/>
                  </a:moveTo>
                  <a:lnTo>
                    <a:pt x="3556000" y="0"/>
                  </a:lnTo>
                  <a:lnTo>
                    <a:pt x="3556000" y="3429000"/>
                  </a:lnTo>
                  <a:lnTo>
                    <a:pt x="0" y="3429000"/>
                  </a:lnTo>
                  <a:close/>
                </a:path>
              </a:pathLst>
            </a:custGeom>
            <a:solidFill>
              <a:srgbClr val="292929"/>
            </a:solidFill>
          </p:spPr>
        </p:sp>
      </p:grpSp>
      <p:sp>
        <p:nvSpPr>
          <p:cNvPr id="6" name="TextBox 6"/>
          <p:cNvSpPr txBox="1"/>
          <p:nvPr/>
        </p:nvSpPr>
        <p:spPr>
          <a:xfrm>
            <a:off x="16391047" y="914400"/>
            <a:ext cx="1221061" cy="514350"/>
          </a:xfrm>
          <a:prstGeom prst="rect">
            <a:avLst/>
          </a:prstGeom>
        </p:spPr>
        <p:txBody>
          <a:bodyPr lIns="0" tIns="0" rIns="0" bIns="0" rtlCol="0" anchor="t">
            <a:spAutoFit/>
          </a:bodyPr>
          <a:lstStyle/>
          <a:p>
            <a:pPr algn="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7" name="Group 7"/>
          <p:cNvGrpSpPr/>
          <p:nvPr/>
        </p:nvGrpSpPr>
        <p:grpSpPr>
          <a:xfrm rot="0">
            <a:off x="15621000" y="2571750"/>
            <a:ext cx="2666998" cy="2571750"/>
            <a:chOff x="0" y="0"/>
            <a:chExt cx="3555997" cy="3429000"/>
          </a:xfrm>
        </p:grpSpPr>
        <p:sp>
          <p:nvSpPr>
            <p:cNvPr id="8" name="Freeform 8"/>
            <p:cNvSpPr/>
            <p:nvPr/>
          </p:nvSpPr>
          <p:spPr>
            <a:xfrm>
              <a:off x="0" y="0"/>
              <a:ext cx="3556000" cy="3429000"/>
            </a:xfrm>
            <a:custGeom>
              <a:avLst/>
              <a:gdLst/>
              <a:ahLst/>
              <a:cxnLst/>
              <a:rect l="l" t="t" r="r" b="b"/>
              <a:pathLst>
                <a:path w="3556000" h="3429000">
                  <a:moveTo>
                    <a:pt x="0" y="0"/>
                  </a:moveTo>
                  <a:lnTo>
                    <a:pt x="3556000" y="0"/>
                  </a:lnTo>
                  <a:lnTo>
                    <a:pt x="3556000" y="3429000"/>
                  </a:lnTo>
                  <a:lnTo>
                    <a:pt x="0" y="3429000"/>
                  </a:lnTo>
                  <a:close/>
                </a:path>
              </a:pathLst>
            </a:custGeom>
            <a:solidFill>
              <a:srgbClr val="5B5B5B"/>
            </a:solidFill>
          </p:spPr>
        </p:sp>
      </p:grpSp>
      <p:grpSp>
        <p:nvGrpSpPr>
          <p:cNvPr id="9" name="Group 9"/>
          <p:cNvGrpSpPr/>
          <p:nvPr/>
        </p:nvGrpSpPr>
        <p:grpSpPr>
          <a:xfrm rot="0">
            <a:off x="16827926" y="3961026"/>
            <a:ext cx="431374" cy="431374"/>
            <a:chOff x="0" y="0"/>
            <a:chExt cx="575165" cy="575165"/>
          </a:xfrm>
        </p:grpSpPr>
        <p:sp>
          <p:nvSpPr>
            <p:cNvPr id="10" name="Freeform 10"/>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1" name="Freeform 11"/>
          <p:cNvSpPr/>
          <p:nvPr/>
        </p:nvSpPr>
        <p:spPr>
          <a:xfrm flipH="1">
            <a:off x="16976084" y="40705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2" name="Group 12"/>
          <p:cNvGrpSpPr/>
          <p:nvPr/>
        </p:nvGrpSpPr>
        <p:grpSpPr>
          <a:xfrm rot="-10800000">
            <a:off x="16825174" y="3322851"/>
            <a:ext cx="431374" cy="431374"/>
            <a:chOff x="0" y="0"/>
            <a:chExt cx="575165" cy="575165"/>
          </a:xfrm>
        </p:grpSpPr>
        <p:sp>
          <p:nvSpPr>
            <p:cNvPr id="13" name="Freeform 13"/>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4" name="Freeform 14"/>
          <p:cNvSpPr/>
          <p:nvPr/>
        </p:nvSpPr>
        <p:spPr>
          <a:xfrm rot="-10800000" flipH="1">
            <a:off x="16973332" y="3432421"/>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sp>
        <p:nvSpPr>
          <p:cNvPr id="15" name="TextBox 15"/>
          <p:cNvSpPr txBox="1"/>
          <p:nvPr/>
        </p:nvSpPr>
        <p:spPr>
          <a:xfrm>
            <a:off x="1028700" y="9023563"/>
            <a:ext cx="3122254" cy="269240"/>
          </a:xfrm>
          <a:prstGeom prst="rect">
            <a:avLst/>
          </a:prstGeom>
        </p:spPr>
        <p:txBody>
          <a:bodyPr lIns="0" tIns="0" rIns="0" bIns="0" rtlCol="0" anchor="t">
            <a:spAutoFit/>
          </a:bodyPr>
          <a:lstStyle/>
          <a:p>
            <a:pPr algn="l">
              <a:lnSpc>
                <a:spcPts val="196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grpSp>
        <p:nvGrpSpPr>
          <p:cNvPr id="16" name="Group 16"/>
          <p:cNvGrpSpPr/>
          <p:nvPr/>
        </p:nvGrpSpPr>
        <p:grpSpPr>
          <a:xfrm rot="0">
            <a:off x="9129712" y="9211840"/>
            <a:ext cx="8143875" cy="28575"/>
            <a:chOff x="0" y="0"/>
            <a:chExt cx="10858500" cy="38100"/>
          </a:xfrm>
        </p:grpSpPr>
        <p:sp>
          <p:nvSpPr>
            <p:cNvPr id="17" name="Freeform 17"/>
            <p:cNvSpPr/>
            <p:nvPr/>
          </p:nvSpPr>
          <p:spPr>
            <a:xfrm>
              <a:off x="19050" y="0"/>
              <a:ext cx="10820400" cy="38100"/>
            </a:xfrm>
            <a:custGeom>
              <a:avLst/>
              <a:gdLst/>
              <a:ahLst/>
              <a:cxnLst/>
              <a:rect l="l" t="t" r="r" b="b"/>
              <a:pathLst>
                <a:path w="10820400" h="38100">
                  <a:moveTo>
                    <a:pt x="0" y="0"/>
                  </a:moveTo>
                  <a:lnTo>
                    <a:pt x="10820400" y="0"/>
                  </a:lnTo>
                  <a:lnTo>
                    <a:pt x="10820400" y="38100"/>
                  </a:lnTo>
                  <a:lnTo>
                    <a:pt x="0" y="38100"/>
                  </a:lnTo>
                  <a:close/>
                </a:path>
              </a:pathLst>
            </a:custGeom>
            <a:solidFill>
              <a:srgbClr val="292929"/>
            </a:solidFill>
          </p:spPr>
        </p:sp>
      </p:grpSp>
      <p:sp>
        <p:nvSpPr>
          <p:cNvPr id="18" name="TextBox 18"/>
          <p:cNvSpPr txBox="1"/>
          <p:nvPr/>
        </p:nvSpPr>
        <p:spPr>
          <a:xfrm>
            <a:off x="9144000" y="5808345"/>
            <a:ext cx="7910664" cy="2235041"/>
          </a:xfrm>
          <a:prstGeom prst="rect">
            <a:avLst/>
          </a:prstGeom>
        </p:spPr>
        <p:txBody>
          <a:bodyPr lIns="0" tIns="0" rIns="0" bIns="0" rtlCol="0" anchor="t">
            <a:spAutoFit/>
          </a:bodyPr>
          <a:lstStyle/>
          <a:p>
            <a:pPr algn="l">
              <a:lnSpc>
                <a:spcPts val="2160"/>
              </a:lnSpc>
            </a:pPr>
            <a:r>
              <a:rPr lang="en-US" sz="1800">
                <a:solidFill>
                  <a:srgbClr val="292929"/>
                </a:solidFill>
                <a:latin typeface="Poppins Light" panose="00000400000000000000"/>
                <a:ea typeface="Poppins Light" panose="00000400000000000000"/>
                <a:cs typeface="Poppins Light" panose="00000400000000000000"/>
                <a:sym typeface="Poppins Light" panose="00000400000000000000"/>
              </a:rPr>
              <a:t>How do you access your project board and communicate with your mentor?</a:t>
            </a:r>
            <a:endParaRPr lang="en-US" sz="1800">
              <a:solidFill>
                <a:srgbClr val="292929"/>
              </a:solidFill>
              <a:latin typeface="Poppins Light" panose="00000400000000000000"/>
              <a:ea typeface="Poppins Light" panose="00000400000000000000"/>
              <a:cs typeface="Poppins Light" panose="00000400000000000000"/>
              <a:sym typeface="Poppins Light" panose="00000400000000000000"/>
            </a:endParaRPr>
          </a:p>
          <a:p>
            <a:pPr algn="l">
              <a:lnSpc>
                <a:spcPts val="2160"/>
              </a:lnSpc>
            </a:pPr>
          </a:p>
          <a:p>
            <a:pPr algn="l">
              <a:lnSpc>
                <a:spcPts val="2160"/>
              </a:lnSpc>
            </a:pPr>
            <a:r>
              <a:rPr lang="en-US" sz="1800">
                <a:solidFill>
                  <a:srgbClr val="292929"/>
                </a:solidFill>
                <a:latin typeface="Poppins Light" panose="00000400000000000000"/>
                <a:ea typeface="Poppins Light" panose="00000400000000000000"/>
                <a:cs typeface="Poppins Light" panose="00000400000000000000"/>
                <a:sym typeface="Poppins Light" panose="00000400000000000000"/>
              </a:rPr>
              <a:t>You should have received an invitation from Monday.com to open a free account. Check your spams if you did not.</a:t>
            </a:r>
            <a:endParaRPr lang="en-US" sz="1800">
              <a:solidFill>
                <a:srgbClr val="292929"/>
              </a:solidFill>
              <a:latin typeface="Poppins Light" panose="00000400000000000000"/>
              <a:ea typeface="Poppins Light" panose="00000400000000000000"/>
              <a:cs typeface="Poppins Light" panose="00000400000000000000"/>
              <a:sym typeface="Poppins Light" panose="00000400000000000000"/>
            </a:endParaRPr>
          </a:p>
          <a:p>
            <a:pPr algn="l">
              <a:lnSpc>
                <a:spcPts val="2160"/>
              </a:lnSpc>
            </a:pPr>
          </a:p>
          <a:p>
            <a:pPr algn="l">
              <a:lnSpc>
                <a:spcPts val="2160"/>
              </a:lnSpc>
            </a:pPr>
            <a:r>
              <a:rPr lang="en-US" sz="1800">
                <a:solidFill>
                  <a:srgbClr val="292929"/>
                </a:solidFill>
                <a:latin typeface="Poppins Light" panose="00000400000000000000"/>
                <a:ea typeface="Poppins Light" panose="00000400000000000000"/>
                <a:cs typeface="Poppins Light" panose="00000400000000000000"/>
                <a:sym typeface="Poppins Light" panose="00000400000000000000"/>
              </a:rPr>
              <a:t>Review the YouTube video sent to you by email.</a:t>
            </a:r>
            <a:endParaRPr lang="en-US" sz="1800">
              <a:solidFill>
                <a:srgbClr val="292929"/>
              </a:solidFill>
              <a:latin typeface="Poppins Light" panose="00000400000000000000"/>
              <a:ea typeface="Poppins Light" panose="00000400000000000000"/>
              <a:cs typeface="Poppins Light" panose="00000400000000000000"/>
              <a:sym typeface="Poppins Light" panose="00000400000000000000"/>
            </a:endParaRPr>
          </a:p>
          <a:p>
            <a:pPr algn="l">
              <a:lnSpc>
                <a:spcPts val="2160"/>
              </a:lnSpc>
            </a:pPr>
            <a:r>
              <a:rPr lang="en-US" sz="1800">
                <a:solidFill>
                  <a:srgbClr val="292929"/>
                </a:solidFill>
                <a:latin typeface="Poppins Light" panose="00000400000000000000"/>
                <a:ea typeface="Poppins Light" panose="00000400000000000000"/>
                <a:cs typeface="Poppins Light" panose="00000400000000000000"/>
                <a:sym typeface="Poppins Light" panose="00000400000000000000"/>
              </a:rPr>
              <a:t>https://youtu.be/DWFJVlxiaxA</a:t>
            </a:r>
            <a:endParaRPr lang="en-US" sz="1800">
              <a:solidFill>
                <a:srgbClr val="292929"/>
              </a:solidFill>
              <a:latin typeface="Poppins Light" panose="00000400000000000000"/>
              <a:ea typeface="Poppins Light" panose="00000400000000000000"/>
              <a:cs typeface="Poppins Light" panose="00000400000000000000"/>
              <a:sym typeface="Poppins Light" panose="00000400000000000000"/>
            </a:endParaRPr>
          </a:p>
        </p:txBody>
      </p:sp>
      <p:grpSp>
        <p:nvGrpSpPr>
          <p:cNvPr id="19" name="Group 19"/>
          <p:cNvGrpSpPr/>
          <p:nvPr/>
        </p:nvGrpSpPr>
        <p:grpSpPr>
          <a:xfrm rot="0">
            <a:off x="0" y="6176938"/>
            <a:ext cx="9144000" cy="2337456"/>
            <a:chOff x="0" y="0"/>
            <a:chExt cx="12192000" cy="3116608"/>
          </a:xfrm>
        </p:grpSpPr>
        <p:sp>
          <p:nvSpPr>
            <p:cNvPr id="20" name="Freeform 20"/>
            <p:cNvSpPr/>
            <p:nvPr/>
          </p:nvSpPr>
          <p:spPr>
            <a:xfrm>
              <a:off x="0" y="0"/>
              <a:ext cx="12192000" cy="3116580"/>
            </a:xfrm>
            <a:custGeom>
              <a:avLst/>
              <a:gdLst/>
              <a:ahLst/>
              <a:cxnLst/>
              <a:rect l="l" t="t" r="r" b="b"/>
              <a:pathLst>
                <a:path w="12192000" h="3116580">
                  <a:moveTo>
                    <a:pt x="0" y="0"/>
                  </a:moveTo>
                  <a:lnTo>
                    <a:pt x="12192000" y="0"/>
                  </a:lnTo>
                  <a:lnTo>
                    <a:pt x="12192000" y="3116580"/>
                  </a:lnTo>
                  <a:lnTo>
                    <a:pt x="0" y="3116580"/>
                  </a:lnTo>
                  <a:lnTo>
                    <a:pt x="0" y="0"/>
                  </a:lnTo>
                  <a:close/>
                </a:path>
              </a:pathLst>
            </a:custGeom>
            <a:blipFill>
              <a:blip r:embed="rId4"/>
              <a:stretch>
                <a:fillRect t="-6422" b="-6423"/>
              </a:stretch>
            </a:blipFill>
          </p:spPr>
        </p:sp>
      </p:grpSp>
      <p:grpSp>
        <p:nvGrpSpPr>
          <p:cNvPr id="21" name="Group 21"/>
          <p:cNvGrpSpPr/>
          <p:nvPr/>
        </p:nvGrpSpPr>
        <p:grpSpPr>
          <a:xfrm rot="0">
            <a:off x="6634161" y="-2342"/>
            <a:ext cx="3914037" cy="2523490"/>
            <a:chOff x="0" y="0"/>
            <a:chExt cx="5218716" cy="3364653"/>
          </a:xfrm>
        </p:grpSpPr>
        <p:sp>
          <p:nvSpPr>
            <p:cNvPr id="22" name="Freeform 22"/>
            <p:cNvSpPr/>
            <p:nvPr/>
          </p:nvSpPr>
          <p:spPr>
            <a:xfrm>
              <a:off x="0" y="0"/>
              <a:ext cx="5218684" cy="3364611"/>
            </a:xfrm>
            <a:custGeom>
              <a:avLst/>
              <a:gdLst/>
              <a:ahLst/>
              <a:cxnLst/>
              <a:rect l="l" t="t" r="r" b="b"/>
              <a:pathLst>
                <a:path w="5218684" h="3364611">
                  <a:moveTo>
                    <a:pt x="0" y="0"/>
                  </a:moveTo>
                  <a:lnTo>
                    <a:pt x="5218684" y="0"/>
                  </a:lnTo>
                  <a:lnTo>
                    <a:pt x="5218684" y="3364611"/>
                  </a:lnTo>
                  <a:lnTo>
                    <a:pt x="0" y="3364611"/>
                  </a:lnTo>
                  <a:lnTo>
                    <a:pt x="0" y="0"/>
                  </a:lnTo>
                  <a:close/>
                </a:path>
              </a:pathLst>
            </a:custGeom>
            <a:blipFill>
              <a:blip r:embed="rId5"/>
              <a:stretch>
                <a:fillRect t="-123936" b="-123938"/>
              </a:stretch>
            </a:blipFill>
          </p:spPr>
        </p:sp>
      </p:grpSp>
      <p:grpSp>
        <p:nvGrpSpPr>
          <p:cNvPr id="23" name="Group 23"/>
          <p:cNvGrpSpPr/>
          <p:nvPr/>
        </p:nvGrpSpPr>
        <p:grpSpPr>
          <a:xfrm rot="0">
            <a:off x="6619852" y="2933700"/>
            <a:ext cx="4008078" cy="2251001"/>
            <a:chOff x="0" y="0"/>
            <a:chExt cx="5344104" cy="3001335"/>
          </a:xfrm>
        </p:grpSpPr>
        <p:sp>
          <p:nvSpPr>
            <p:cNvPr id="24" name="Freeform 24"/>
            <p:cNvSpPr/>
            <p:nvPr/>
          </p:nvSpPr>
          <p:spPr>
            <a:xfrm>
              <a:off x="0" y="0"/>
              <a:ext cx="5344160" cy="3001391"/>
            </a:xfrm>
            <a:custGeom>
              <a:avLst/>
              <a:gdLst/>
              <a:ahLst/>
              <a:cxnLst/>
              <a:rect l="l" t="t" r="r" b="b"/>
              <a:pathLst>
                <a:path w="5344160" h="3001391">
                  <a:moveTo>
                    <a:pt x="0" y="0"/>
                  </a:moveTo>
                  <a:lnTo>
                    <a:pt x="5344160" y="0"/>
                  </a:lnTo>
                  <a:lnTo>
                    <a:pt x="5344160" y="3001391"/>
                  </a:lnTo>
                  <a:lnTo>
                    <a:pt x="0" y="3001391"/>
                  </a:lnTo>
                  <a:lnTo>
                    <a:pt x="0" y="0"/>
                  </a:lnTo>
                  <a:close/>
                </a:path>
              </a:pathLst>
            </a:custGeom>
            <a:blipFill>
              <a:blip r:embed="rId5"/>
              <a:stretch>
                <a:fillRect t="-149672" r="1" b="-149670"/>
              </a:stretch>
            </a:blipFill>
          </p:spPr>
        </p:sp>
      </p:grpSp>
      <p:grpSp>
        <p:nvGrpSpPr>
          <p:cNvPr id="25" name="Group 25"/>
          <p:cNvGrpSpPr/>
          <p:nvPr/>
        </p:nvGrpSpPr>
        <p:grpSpPr>
          <a:xfrm rot="0">
            <a:off x="0" y="431202"/>
            <a:ext cx="6625714" cy="4704972"/>
            <a:chOff x="0" y="0"/>
            <a:chExt cx="8834285" cy="6273296"/>
          </a:xfrm>
        </p:grpSpPr>
        <p:sp>
          <p:nvSpPr>
            <p:cNvPr id="26" name="Freeform 26"/>
            <p:cNvSpPr/>
            <p:nvPr/>
          </p:nvSpPr>
          <p:spPr>
            <a:xfrm>
              <a:off x="0" y="0"/>
              <a:ext cx="8834247" cy="6273292"/>
            </a:xfrm>
            <a:custGeom>
              <a:avLst/>
              <a:gdLst/>
              <a:ahLst/>
              <a:cxnLst/>
              <a:rect l="l" t="t" r="r" b="b"/>
              <a:pathLst>
                <a:path w="8834247" h="6273292">
                  <a:moveTo>
                    <a:pt x="0" y="0"/>
                  </a:moveTo>
                  <a:lnTo>
                    <a:pt x="8834247" y="0"/>
                  </a:lnTo>
                  <a:lnTo>
                    <a:pt x="8834247" y="6273292"/>
                  </a:lnTo>
                  <a:lnTo>
                    <a:pt x="0" y="6273292"/>
                  </a:lnTo>
                  <a:lnTo>
                    <a:pt x="0" y="0"/>
                  </a:lnTo>
                  <a:close/>
                </a:path>
              </a:pathLst>
            </a:custGeom>
            <a:blipFill>
              <a:blip r:embed="rId6"/>
              <a:stretch>
                <a:fillRect t="-245" b="-245"/>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576236" y="0"/>
            <a:ext cx="7997269" cy="5143500"/>
            <a:chOff x="0" y="0"/>
            <a:chExt cx="10663025" cy="6858000"/>
          </a:xfrm>
        </p:grpSpPr>
        <p:sp>
          <p:nvSpPr>
            <p:cNvPr id="3" name="Freeform 3"/>
            <p:cNvSpPr/>
            <p:nvPr/>
          </p:nvSpPr>
          <p:spPr>
            <a:xfrm>
              <a:off x="0" y="0"/>
              <a:ext cx="10663047" cy="6858000"/>
            </a:xfrm>
            <a:custGeom>
              <a:avLst/>
              <a:gdLst/>
              <a:ahLst/>
              <a:cxnLst/>
              <a:rect l="l" t="t" r="r" b="b"/>
              <a:pathLst>
                <a:path w="10663047" h="6858000">
                  <a:moveTo>
                    <a:pt x="0" y="0"/>
                  </a:moveTo>
                  <a:lnTo>
                    <a:pt x="10663047" y="0"/>
                  </a:lnTo>
                  <a:lnTo>
                    <a:pt x="10663047" y="6858000"/>
                  </a:lnTo>
                  <a:lnTo>
                    <a:pt x="0" y="6858000"/>
                  </a:lnTo>
                  <a:lnTo>
                    <a:pt x="0" y="0"/>
                  </a:lnTo>
                  <a:close/>
                </a:path>
              </a:pathLst>
            </a:custGeom>
            <a:blipFill>
              <a:blip r:embed="rId1"/>
              <a:stretch>
                <a:fillRect t="-1889" b="-1889"/>
              </a:stretch>
            </a:blipFill>
          </p:spPr>
        </p:sp>
      </p:grpSp>
      <p:grpSp>
        <p:nvGrpSpPr>
          <p:cNvPr id="4" name="Group 4"/>
          <p:cNvGrpSpPr/>
          <p:nvPr/>
        </p:nvGrpSpPr>
        <p:grpSpPr>
          <a:xfrm rot="0">
            <a:off x="1028700" y="1999336"/>
            <a:ext cx="3144164" cy="3144164"/>
            <a:chOff x="0" y="0"/>
            <a:chExt cx="4192219" cy="4192219"/>
          </a:xfrm>
        </p:grpSpPr>
        <p:sp>
          <p:nvSpPr>
            <p:cNvPr id="5" name="Freeform 5"/>
            <p:cNvSpPr/>
            <p:nvPr/>
          </p:nvSpPr>
          <p:spPr>
            <a:xfrm>
              <a:off x="0" y="0"/>
              <a:ext cx="4192270" cy="4192270"/>
            </a:xfrm>
            <a:custGeom>
              <a:avLst/>
              <a:gdLst/>
              <a:ahLst/>
              <a:cxnLst/>
              <a:rect l="l" t="t" r="r" b="b"/>
              <a:pathLst>
                <a:path w="4192270" h="4192270">
                  <a:moveTo>
                    <a:pt x="0" y="0"/>
                  </a:moveTo>
                  <a:lnTo>
                    <a:pt x="4192270" y="0"/>
                  </a:lnTo>
                  <a:lnTo>
                    <a:pt x="4192270" y="4192270"/>
                  </a:lnTo>
                  <a:lnTo>
                    <a:pt x="0" y="4192270"/>
                  </a:lnTo>
                  <a:close/>
                </a:path>
              </a:pathLst>
            </a:custGeom>
            <a:solidFill>
              <a:srgbClr val="292929"/>
            </a:solidFill>
          </p:spPr>
        </p:sp>
      </p:grpSp>
      <p:grpSp>
        <p:nvGrpSpPr>
          <p:cNvPr id="6" name="Group 6"/>
          <p:cNvGrpSpPr/>
          <p:nvPr/>
        </p:nvGrpSpPr>
        <p:grpSpPr>
          <a:xfrm rot="0">
            <a:off x="13201650" y="0"/>
            <a:ext cx="5086350" cy="5143500"/>
            <a:chOff x="0" y="0"/>
            <a:chExt cx="6781800" cy="6858000"/>
          </a:xfrm>
        </p:grpSpPr>
        <p:sp>
          <p:nvSpPr>
            <p:cNvPr id="7" name="Freeform 7"/>
            <p:cNvSpPr/>
            <p:nvPr/>
          </p:nvSpPr>
          <p:spPr>
            <a:xfrm>
              <a:off x="0" y="0"/>
              <a:ext cx="6781800" cy="6858000"/>
            </a:xfrm>
            <a:custGeom>
              <a:avLst/>
              <a:gdLst/>
              <a:ahLst/>
              <a:cxnLst/>
              <a:rect l="l" t="t" r="r" b="b"/>
              <a:pathLst>
                <a:path w="6781800" h="6858000">
                  <a:moveTo>
                    <a:pt x="0" y="0"/>
                  </a:moveTo>
                  <a:lnTo>
                    <a:pt x="6781800" y="0"/>
                  </a:lnTo>
                  <a:lnTo>
                    <a:pt x="6781800" y="6858000"/>
                  </a:lnTo>
                  <a:lnTo>
                    <a:pt x="0" y="6858000"/>
                  </a:lnTo>
                  <a:lnTo>
                    <a:pt x="0" y="0"/>
                  </a:lnTo>
                  <a:close/>
                </a:path>
              </a:pathLst>
            </a:custGeom>
            <a:blipFill>
              <a:blip r:embed="rId2"/>
              <a:stretch>
                <a:fillRect l="-25731" r="-25731"/>
              </a:stretch>
            </a:blipFill>
          </p:spPr>
        </p:sp>
      </p:grpSp>
      <p:grpSp>
        <p:nvGrpSpPr>
          <p:cNvPr id="8" name="Group 8"/>
          <p:cNvGrpSpPr/>
          <p:nvPr/>
        </p:nvGrpSpPr>
        <p:grpSpPr>
          <a:xfrm rot="0">
            <a:off x="9573504" y="0"/>
            <a:ext cx="3628146" cy="5143500"/>
            <a:chOff x="0" y="0"/>
            <a:chExt cx="4837528" cy="6858000"/>
          </a:xfrm>
        </p:grpSpPr>
        <p:sp>
          <p:nvSpPr>
            <p:cNvPr id="9" name="Freeform 9"/>
            <p:cNvSpPr/>
            <p:nvPr/>
          </p:nvSpPr>
          <p:spPr>
            <a:xfrm>
              <a:off x="0" y="0"/>
              <a:ext cx="4837557" cy="6858000"/>
            </a:xfrm>
            <a:custGeom>
              <a:avLst/>
              <a:gdLst/>
              <a:ahLst/>
              <a:cxnLst/>
              <a:rect l="l" t="t" r="r" b="b"/>
              <a:pathLst>
                <a:path w="4837557" h="6858000">
                  <a:moveTo>
                    <a:pt x="0" y="0"/>
                  </a:moveTo>
                  <a:lnTo>
                    <a:pt x="4837557" y="0"/>
                  </a:lnTo>
                  <a:lnTo>
                    <a:pt x="4837557" y="6858000"/>
                  </a:lnTo>
                  <a:lnTo>
                    <a:pt x="0" y="6858000"/>
                  </a:lnTo>
                  <a:lnTo>
                    <a:pt x="0" y="0"/>
                  </a:lnTo>
                  <a:close/>
                </a:path>
              </a:pathLst>
            </a:custGeom>
            <a:blipFill>
              <a:blip r:embed="rId3"/>
              <a:stretch>
                <a:fillRect l="-56324" r="-56324"/>
              </a:stretch>
            </a:blipFill>
          </p:spPr>
        </p:sp>
      </p:grpSp>
      <p:sp>
        <p:nvSpPr>
          <p:cNvPr id="10" name="TextBox 10"/>
          <p:cNvSpPr txBox="1"/>
          <p:nvPr/>
        </p:nvSpPr>
        <p:spPr>
          <a:xfrm>
            <a:off x="1576236" y="2549068"/>
            <a:ext cx="4716104" cy="1844675"/>
          </a:xfrm>
          <a:prstGeom prst="rect">
            <a:avLst/>
          </a:prstGeom>
        </p:spPr>
        <p:txBody>
          <a:bodyPr lIns="0" tIns="0" rIns="0" bIns="0" rtlCol="0" anchor="t">
            <a:spAutoFit/>
          </a:bodyPr>
          <a:lstStyle/>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Project</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Description.</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1" name="Group 11"/>
          <p:cNvGrpSpPr/>
          <p:nvPr/>
        </p:nvGrpSpPr>
        <p:grpSpPr>
          <a:xfrm rot="0">
            <a:off x="16827926" y="8826926"/>
            <a:ext cx="431374" cy="431374"/>
            <a:chOff x="0" y="0"/>
            <a:chExt cx="575165" cy="575165"/>
          </a:xfrm>
        </p:grpSpPr>
        <p:sp>
          <p:nvSpPr>
            <p:cNvPr id="12" name="Freeform 12"/>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3" name="Freeform 13"/>
          <p:cNvSpPr/>
          <p:nvPr/>
        </p:nvSpPr>
        <p:spPr>
          <a:xfrm flipH="1">
            <a:off x="16976084"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4">
              <a:extLst>
                <a:ext uri="{96DAC541-7B7A-43D3-8B79-37D633B846F1}">
                  <asvg:svgBlip xmlns:asvg="http://schemas.microsoft.com/office/drawing/2016/SVG/main" r:embed="rId5"/>
                </a:ext>
              </a:extLst>
            </a:blip>
            <a:stretch>
              <a:fillRect l="-1242" r="-1242"/>
            </a:stretch>
          </a:blipFill>
        </p:spPr>
      </p:sp>
      <p:grpSp>
        <p:nvGrpSpPr>
          <p:cNvPr id="14" name="Group 14"/>
          <p:cNvGrpSpPr/>
          <p:nvPr/>
        </p:nvGrpSpPr>
        <p:grpSpPr>
          <a:xfrm rot="-10800000">
            <a:off x="16256426" y="8826926"/>
            <a:ext cx="431374" cy="431374"/>
            <a:chOff x="0" y="0"/>
            <a:chExt cx="575165" cy="575165"/>
          </a:xfrm>
        </p:grpSpPr>
        <p:sp>
          <p:nvSpPr>
            <p:cNvPr id="15" name="Freeform 1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6" name="Freeform 16"/>
          <p:cNvSpPr/>
          <p:nvPr/>
        </p:nvSpPr>
        <p:spPr>
          <a:xfrm rot="-10800000" flipH="1">
            <a:off x="16404584"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4">
              <a:extLst>
                <a:ext uri="{96DAC541-7B7A-43D3-8B79-37D633B846F1}">
                  <asvg:svgBlip xmlns:asvg="http://schemas.microsoft.com/office/drawing/2016/SVG/main" r:embed="rId5"/>
                </a:ext>
              </a:extLst>
            </a:blip>
            <a:stretch>
              <a:fillRect l="-1242" r="-1242"/>
            </a:stretch>
          </a:blipFill>
        </p:spPr>
      </p:sp>
      <p:sp>
        <p:nvSpPr>
          <p:cNvPr id="17" name="TextBox 17"/>
          <p:cNvSpPr txBox="1"/>
          <p:nvPr/>
        </p:nvSpPr>
        <p:spPr>
          <a:xfrm>
            <a:off x="16358741" y="959155"/>
            <a:ext cx="1239630" cy="514350"/>
          </a:xfrm>
          <a:prstGeom prst="rect">
            <a:avLst/>
          </a:prstGeom>
        </p:spPr>
        <p:txBody>
          <a:bodyPr lIns="0" tIns="0" rIns="0" bIns="0" rtlCol="0" anchor="t">
            <a:spAutoFit/>
          </a:bodyPr>
          <a:lstStyle/>
          <a:p>
            <a:pPr algn="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8" name="TextBox 18"/>
          <p:cNvSpPr txBox="1"/>
          <p:nvPr/>
        </p:nvSpPr>
        <p:spPr>
          <a:xfrm>
            <a:off x="1576236" y="6808470"/>
            <a:ext cx="10615764" cy="1791144"/>
          </a:xfrm>
          <a:prstGeom prst="rect">
            <a:avLst/>
          </a:prstGeom>
        </p:spPr>
        <p:txBody>
          <a:bodyPr lIns="0" tIns="0" rIns="0" bIns="0" rtlCol="0" anchor="t">
            <a:spAutoFit/>
          </a:bodyPr>
          <a:lstStyle/>
          <a:p>
            <a:pPr algn="l">
              <a:lnSpc>
                <a:spcPts val="25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Your presentation needs to strictly follow the order of the following slides</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9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Use www.</a:t>
            </a:r>
            <a:r>
              <a:rPr lang="en-US" sz="1800" u="sng">
                <a:solidFill>
                  <a:srgbClr val="0000FF"/>
                </a:solidFill>
                <a:latin typeface="Montserrat" panose="00000500000000000000"/>
                <a:ea typeface="Montserrat" panose="00000500000000000000"/>
                <a:cs typeface="Montserrat" panose="00000500000000000000"/>
                <a:sym typeface="Montserrat" panose="00000500000000000000"/>
                <a:hlinkClick r:id="rId6" tooltip="https://www.ilovepdf.com"/>
              </a:rPr>
              <a:t>i</a:t>
            </a:r>
            <a:r>
              <a:rPr lang="en-US" sz="1800">
                <a:solidFill>
                  <a:srgbClr val="292929"/>
                </a:solidFill>
                <a:latin typeface="Montserrat" panose="00000500000000000000"/>
                <a:ea typeface="Montserrat" panose="00000500000000000000"/>
                <a:cs typeface="Montserrat" panose="00000500000000000000"/>
                <a:sym typeface="Montserrat" panose="00000500000000000000"/>
              </a:rPr>
              <a:t>lovepdf.com to compress your PDF presentation </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9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Do not upload a file bigger than 10MB</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9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It is compulsory to have rendered perspectives for versions 1.2 &amp; 2.2</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p:txBody>
      </p:sp>
      <p:sp>
        <p:nvSpPr>
          <p:cNvPr id="19" name="TextBox 19"/>
          <p:cNvSpPr txBox="1"/>
          <p:nvPr/>
        </p:nvSpPr>
        <p:spPr>
          <a:xfrm>
            <a:off x="1028700" y="9023563"/>
            <a:ext cx="3122254" cy="269240"/>
          </a:xfrm>
          <a:prstGeom prst="rect">
            <a:avLst/>
          </a:prstGeom>
        </p:spPr>
        <p:txBody>
          <a:bodyPr lIns="0" tIns="0" rIns="0" bIns="0" rtlCol="0" anchor="t">
            <a:spAutoFit/>
          </a:bodyPr>
          <a:lstStyle/>
          <a:p>
            <a:pPr algn="l">
              <a:lnSpc>
                <a:spcPts val="196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grpSp>
        <p:nvGrpSpPr>
          <p:cNvPr id="20" name="Group 20"/>
          <p:cNvGrpSpPr/>
          <p:nvPr/>
        </p:nvGrpSpPr>
        <p:grpSpPr>
          <a:xfrm rot="0">
            <a:off x="3920000" y="9211840"/>
            <a:ext cx="5667792" cy="28575"/>
            <a:chOff x="0" y="0"/>
            <a:chExt cx="7557056" cy="38100"/>
          </a:xfrm>
        </p:grpSpPr>
        <p:sp>
          <p:nvSpPr>
            <p:cNvPr id="21" name="Freeform 21"/>
            <p:cNvSpPr/>
            <p:nvPr/>
          </p:nvSpPr>
          <p:spPr>
            <a:xfrm>
              <a:off x="19050" y="0"/>
              <a:ext cx="7518908" cy="38100"/>
            </a:xfrm>
            <a:custGeom>
              <a:avLst/>
              <a:gdLst/>
              <a:ahLst/>
              <a:cxnLst/>
              <a:rect l="l" t="t" r="r" b="b"/>
              <a:pathLst>
                <a:path w="7518908" h="38100">
                  <a:moveTo>
                    <a:pt x="0" y="0"/>
                  </a:moveTo>
                  <a:lnTo>
                    <a:pt x="7518908" y="0"/>
                  </a:lnTo>
                  <a:lnTo>
                    <a:pt x="7518908" y="38100"/>
                  </a:lnTo>
                  <a:lnTo>
                    <a:pt x="0" y="38100"/>
                  </a:lnTo>
                  <a:close/>
                </a:path>
              </a:pathLst>
            </a:custGeom>
            <a:solidFill>
              <a:srgbClr val="292929"/>
            </a:solidFill>
          </p:spPr>
        </p:sp>
      </p:grpSp>
      <p:grpSp>
        <p:nvGrpSpPr>
          <p:cNvPr id="22" name="Group 22"/>
          <p:cNvGrpSpPr/>
          <p:nvPr/>
        </p:nvGrpSpPr>
        <p:grpSpPr>
          <a:xfrm rot="0">
            <a:off x="761999" y="749756"/>
            <a:ext cx="4495801" cy="4114385"/>
            <a:chOff x="0" y="0"/>
            <a:chExt cx="5994401" cy="5485847"/>
          </a:xfrm>
        </p:grpSpPr>
        <p:sp>
          <p:nvSpPr>
            <p:cNvPr id="23" name="Freeform 23"/>
            <p:cNvSpPr/>
            <p:nvPr/>
          </p:nvSpPr>
          <p:spPr>
            <a:xfrm>
              <a:off x="0" y="0"/>
              <a:ext cx="5994400" cy="5485892"/>
            </a:xfrm>
            <a:custGeom>
              <a:avLst/>
              <a:gdLst/>
              <a:ahLst/>
              <a:cxnLst/>
              <a:rect l="l" t="t" r="r" b="b"/>
              <a:pathLst>
                <a:path w="5994400" h="5485892">
                  <a:moveTo>
                    <a:pt x="0" y="0"/>
                  </a:moveTo>
                  <a:lnTo>
                    <a:pt x="5994400" y="0"/>
                  </a:lnTo>
                  <a:lnTo>
                    <a:pt x="5994400" y="5485892"/>
                  </a:lnTo>
                  <a:lnTo>
                    <a:pt x="0" y="5485892"/>
                  </a:lnTo>
                  <a:lnTo>
                    <a:pt x="0" y="0"/>
                  </a:lnTo>
                  <a:close/>
                </a:path>
              </a:pathLst>
            </a:custGeom>
            <a:blipFill>
              <a:blip r:embed="rId7"/>
              <a:stretch>
                <a:fillRect t="-4635" b="-4634"/>
              </a:stretch>
            </a:blipFill>
          </p:spPr>
        </p:sp>
      </p:grpSp>
      <p:sp>
        <p:nvSpPr>
          <p:cNvPr id="24" name="TextBox 24"/>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Must.</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576236" y="0"/>
            <a:ext cx="7997269" cy="5143500"/>
            <a:chOff x="0" y="0"/>
            <a:chExt cx="10663025" cy="6858000"/>
          </a:xfrm>
        </p:grpSpPr>
        <p:sp>
          <p:nvSpPr>
            <p:cNvPr id="3" name="Freeform 3"/>
            <p:cNvSpPr/>
            <p:nvPr/>
          </p:nvSpPr>
          <p:spPr>
            <a:xfrm>
              <a:off x="0" y="0"/>
              <a:ext cx="10663047" cy="6858000"/>
            </a:xfrm>
            <a:custGeom>
              <a:avLst/>
              <a:gdLst/>
              <a:ahLst/>
              <a:cxnLst/>
              <a:rect l="l" t="t" r="r" b="b"/>
              <a:pathLst>
                <a:path w="10663047" h="6858000">
                  <a:moveTo>
                    <a:pt x="0" y="0"/>
                  </a:moveTo>
                  <a:lnTo>
                    <a:pt x="10663047" y="0"/>
                  </a:lnTo>
                  <a:lnTo>
                    <a:pt x="10663047" y="6858000"/>
                  </a:lnTo>
                  <a:lnTo>
                    <a:pt x="0" y="6858000"/>
                  </a:lnTo>
                  <a:lnTo>
                    <a:pt x="0" y="0"/>
                  </a:lnTo>
                  <a:close/>
                </a:path>
              </a:pathLst>
            </a:custGeom>
            <a:blipFill>
              <a:blip r:embed="rId1"/>
              <a:stretch>
                <a:fillRect t="-1889" b="-1889"/>
              </a:stretch>
            </a:blipFill>
          </p:spPr>
        </p:sp>
      </p:grpSp>
      <p:grpSp>
        <p:nvGrpSpPr>
          <p:cNvPr id="4" name="Group 4"/>
          <p:cNvGrpSpPr/>
          <p:nvPr/>
        </p:nvGrpSpPr>
        <p:grpSpPr>
          <a:xfrm rot="0">
            <a:off x="660897" y="677938"/>
            <a:ext cx="5592889" cy="4194619"/>
            <a:chOff x="0" y="0"/>
            <a:chExt cx="7457186" cy="5592826"/>
          </a:xfrm>
        </p:grpSpPr>
        <p:sp>
          <p:nvSpPr>
            <p:cNvPr id="5" name="Freeform 5"/>
            <p:cNvSpPr/>
            <p:nvPr/>
          </p:nvSpPr>
          <p:spPr>
            <a:xfrm>
              <a:off x="0" y="0"/>
              <a:ext cx="7457186" cy="5592826"/>
            </a:xfrm>
            <a:custGeom>
              <a:avLst/>
              <a:gdLst/>
              <a:ahLst/>
              <a:cxnLst/>
              <a:rect l="l" t="t" r="r" b="b"/>
              <a:pathLst>
                <a:path w="7457186" h="5592826">
                  <a:moveTo>
                    <a:pt x="0" y="0"/>
                  </a:moveTo>
                  <a:lnTo>
                    <a:pt x="7457186" y="0"/>
                  </a:lnTo>
                  <a:lnTo>
                    <a:pt x="7457186" y="5592826"/>
                  </a:lnTo>
                  <a:lnTo>
                    <a:pt x="0" y="5592826"/>
                  </a:lnTo>
                  <a:lnTo>
                    <a:pt x="0" y="0"/>
                  </a:lnTo>
                  <a:close/>
                </a:path>
              </a:pathLst>
            </a:custGeom>
            <a:blipFill>
              <a:blip r:embed="rId2"/>
              <a:stretch>
                <a:fillRect/>
              </a:stretch>
            </a:blipFill>
          </p:spPr>
        </p:sp>
      </p:grpSp>
      <p:grpSp>
        <p:nvGrpSpPr>
          <p:cNvPr id="6" name="Group 6"/>
          <p:cNvGrpSpPr/>
          <p:nvPr/>
        </p:nvGrpSpPr>
        <p:grpSpPr>
          <a:xfrm rot="0">
            <a:off x="13201650" y="0"/>
            <a:ext cx="5086350" cy="5143500"/>
            <a:chOff x="0" y="0"/>
            <a:chExt cx="6781800" cy="6858000"/>
          </a:xfrm>
        </p:grpSpPr>
        <p:sp>
          <p:nvSpPr>
            <p:cNvPr id="7" name="Freeform 7"/>
            <p:cNvSpPr/>
            <p:nvPr/>
          </p:nvSpPr>
          <p:spPr>
            <a:xfrm>
              <a:off x="0" y="0"/>
              <a:ext cx="6781800" cy="6858000"/>
            </a:xfrm>
            <a:custGeom>
              <a:avLst/>
              <a:gdLst/>
              <a:ahLst/>
              <a:cxnLst/>
              <a:rect l="l" t="t" r="r" b="b"/>
              <a:pathLst>
                <a:path w="6781800" h="6858000">
                  <a:moveTo>
                    <a:pt x="0" y="0"/>
                  </a:moveTo>
                  <a:lnTo>
                    <a:pt x="6781800" y="0"/>
                  </a:lnTo>
                  <a:lnTo>
                    <a:pt x="6781800" y="6858000"/>
                  </a:lnTo>
                  <a:lnTo>
                    <a:pt x="0" y="6858000"/>
                  </a:lnTo>
                  <a:lnTo>
                    <a:pt x="0" y="0"/>
                  </a:lnTo>
                  <a:close/>
                </a:path>
              </a:pathLst>
            </a:custGeom>
            <a:blipFill>
              <a:blip r:embed="rId3"/>
              <a:stretch>
                <a:fillRect l="-25731" r="-25731"/>
              </a:stretch>
            </a:blipFill>
          </p:spPr>
        </p:sp>
      </p:grpSp>
      <p:grpSp>
        <p:nvGrpSpPr>
          <p:cNvPr id="8" name="Group 8"/>
          <p:cNvGrpSpPr/>
          <p:nvPr/>
        </p:nvGrpSpPr>
        <p:grpSpPr>
          <a:xfrm rot="0">
            <a:off x="9573504" y="0"/>
            <a:ext cx="3628146" cy="5143500"/>
            <a:chOff x="0" y="0"/>
            <a:chExt cx="4837528" cy="6858000"/>
          </a:xfrm>
        </p:grpSpPr>
        <p:sp>
          <p:nvSpPr>
            <p:cNvPr id="9" name="Freeform 9"/>
            <p:cNvSpPr/>
            <p:nvPr/>
          </p:nvSpPr>
          <p:spPr>
            <a:xfrm>
              <a:off x="0" y="0"/>
              <a:ext cx="4837557" cy="6858000"/>
            </a:xfrm>
            <a:custGeom>
              <a:avLst/>
              <a:gdLst/>
              <a:ahLst/>
              <a:cxnLst/>
              <a:rect l="l" t="t" r="r" b="b"/>
              <a:pathLst>
                <a:path w="4837557" h="6858000">
                  <a:moveTo>
                    <a:pt x="0" y="0"/>
                  </a:moveTo>
                  <a:lnTo>
                    <a:pt x="4837557" y="0"/>
                  </a:lnTo>
                  <a:lnTo>
                    <a:pt x="4837557" y="6858000"/>
                  </a:lnTo>
                  <a:lnTo>
                    <a:pt x="0" y="6858000"/>
                  </a:lnTo>
                  <a:lnTo>
                    <a:pt x="0" y="0"/>
                  </a:lnTo>
                  <a:close/>
                </a:path>
              </a:pathLst>
            </a:custGeom>
            <a:blipFill>
              <a:blip r:embed="rId4"/>
              <a:stretch>
                <a:fillRect l="-56324" r="-56324"/>
              </a:stretch>
            </a:blipFill>
          </p:spPr>
        </p:sp>
      </p:grpSp>
      <p:grpSp>
        <p:nvGrpSpPr>
          <p:cNvPr id="10" name="Group 10"/>
          <p:cNvGrpSpPr/>
          <p:nvPr/>
        </p:nvGrpSpPr>
        <p:grpSpPr>
          <a:xfrm rot="0">
            <a:off x="16827926" y="8826926"/>
            <a:ext cx="431374" cy="431374"/>
            <a:chOff x="0" y="0"/>
            <a:chExt cx="575165" cy="575165"/>
          </a:xfrm>
        </p:grpSpPr>
        <p:sp>
          <p:nvSpPr>
            <p:cNvPr id="11" name="Freeform 11"/>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2" name="Freeform 12"/>
          <p:cNvSpPr/>
          <p:nvPr/>
        </p:nvSpPr>
        <p:spPr>
          <a:xfrm flipH="1">
            <a:off x="16976084"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5">
              <a:extLst>
                <a:ext uri="{96DAC541-7B7A-43D3-8B79-37D633B846F1}">
                  <asvg:svgBlip xmlns:asvg="http://schemas.microsoft.com/office/drawing/2016/SVG/main" r:embed="rId6"/>
                </a:ext>
              </a:extLst>
            </a:blip>
            <a:stretch>
              <a:fillRect l="-1242" r="-1242"/>
            </a:stretch>
          </a:blipFill>
        </p:spPr>
      </p:sp>
      <p:grpSp>
        <p:nvGrpSpPr>
          <p:cNvPr id="13" name="Group 13"/>
          <p:cNvGrpSpPr/>
          <p:nvPr/>
        </p:nvGrpSpPr>
        <p:grpSpPr>
          <a:xfrm rot="-10800000">
            <a:off x="16256426" y="8826926"/>
            <a:ext cx="431374" cy="431374"/>
            <a:chOff x="0" y="0"/>
            <a:chExt cx="575165" cy="575165"/>
          </a:xfrm>
        </p:grpSpPr>
        <p:sp>
          <p:nvSpPr>
            <p:cNvPr id="14" name="Freeform 14"/>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5" name="Freeform 15"/>
          <p:cNvSpPr/>
          <p:nvPr/>
        </p:nvSpPr>
        <p:spPr>
          <a:xfrm rot="-10800000" flipH="1">
            <a:off x="16404584"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5">
              <a:extLst>
                <a:ext uri="{96DAC541-7B7A-43D3-8B79-37D633B846F1}">
                  <asvg:svgBlip xmlns:asvg="http://schemas.microsoft.com/office/drawing/2016/SVG/main" r:embed="rId6"/>
                </a:ext>
              </a:extLst>
            </a:blip>
            <a:stretch>
              <a:fillRect l="-1242" r="-1242"/>
            </a:stretch>
          </a:blipFill>
        </p:spPr>
      </p:sp>
      <p:sp>
        <p:nvSpPr>
          <p:cNvPr id="16" name="TextBox 16"/>
          <p:cNvSpPr txBox="1"/>
          <p:nvPr/>
        </p:nvSpPr>
        <p:spPr>
          <a:xfrm>
            <a:off x="16358741" y="959155"/>
            <a:ext cx="1379375" cy="514350"/>
          </a:xfrm>
          <a:prstGeom prst="rect">
            <a:avLst/>
          </a:prstGeom>
        </p:spPr>
        <p:txBody>
          <a:bodyPr lIns="0" tIns="0" rIns="0" bIns="0" rtlCol="0" anchor="t">
            <a:spAutoFit/>
          </a:bodyPr>
          <a:lstStyle/>
          <a:p>
            <a:pPr algn="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7" name="TextBox 17"/>
          <p:cNvSpPr txBox="1"/>
          <p:nvPr/>
        </p:nvSpPr>
        <p:spPr>
          <a:xfrm>
            <a:off x="1576236" y="6846570"/>
            <a:ext cx="7720164" cy="830997"/>
          </a:xfrm>
          <a:prstGeom prst="rect">
            <a:avLst/>
          </a:prstGeom>
        </p:spPr>
        <p:txBody>
          <a:bodyPr lIns="0" tIns="0" rIns="0" bIns="0" rtlCol="0" anchor="t">
            <a:spAutoFit/>
          </a:bodyPr>
          <a:lstStyle/>
          <a:p>
            <a:pPr algn="l">
              <a:lnSpc>
                <a:spcPts val="216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Methodology is key!</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16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To build your own concept you need to start with a proper understanding of the Client and the Context.</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p:txBody>
      </p:sp>
      <p:sp>
        <p:nvSpPr>
          <p:cNvPr id="18" name="TextBox 18"/>
          <p:cNvSpPr txBox="1"/>
          <p:nvPr/>
        </p:nvSpPr>
        <p:spPr>
          <a:xfrm>
            <a:off x="9573504" y="6821540"/>
            <a:ext cx="7910664" cy="1538883"/>
          </a:xfrm>
          <a:prstGeom prst="rect">
            <a:avLst/>
          </a:prstGeom>
        </p:spPr>
        <p:txBody>
          <a:bodyPr lIns="0" tIns="0" rIns="0" bIns="0" rtlCol="0" anchor="t">
            <a:spAutoFit/>
          </a:bodyPr>
          <a:lstStyle/>
          <a:p>
            <a:pPr algn="l">
              <a:lnSpc>
                <a:spcPts val="2400"/>
              </a:lnSpc>
            </a:pPr>
            <a:r>
              <a:rPr lang="en-US" sz="2000">
                <a:solidFill>
                  <a:srgbClr val="292929"/>
                </a:solidFill>
                <a:latin typeface="Montserrat" panose="00000500000000000000"/>
                <a:ea typeface="Montserrat" panose="00000500000000000000"/>
                <a:cs typeface="Montserrat" panose="00000500000000000000"/>
                <a:sym typeface="Montserrat" panose="00000500000000000000"/>
              </a:rPr>
              <a:t>Start with a research:</a:t>
            </a:r>
            <a:endParaRPr lang="en-US" sz="2000">
              <a:solidFill>
                <a:srgbClr val="292929"/>
              </a:solidFill>
              <a:latin typeface="Montserrat" panose="00000500000000000000"/>
              <a:ea typeface="Montserrat" panose="00000500000000000000"/>
              <a:cs typeface="Montserrat" panose="00000500000000000000"/>
              <a:sym typeface="Montserrat" panose="00000500000000000000"/>
            </a:endParaRPr>
          </a:p>
          <a:p>
            <a:pPr marL="970280" lvl="5" indent="-161925" algn="l">
              <a:lnSpc>
                <a:spcPts val="2400"/>
              </a:lnSpc>
              <a:buFont typeface="Arial" panose="020B0604020202020204"/>
              <a:buChar char="⚬"/>
            </a:pPr>
            <a:r>
              <a:rPr lang="en-US" sz="2000">
                <a:solidFill>
                  <a:srgbClr val="0070C0"/>
                </a:solidFill>
                <a:latin typeface="Montserrat" panose="00000500000000000000"/>
                <a:ea typeface="Montserrat" panose="00000500000000000000"/>
                <a:cs typeface="Montserrat" panose="00000500000000000000"/>
                <a:sym typeface="Montserrat" panose="00000500000000000000"/>
              </a:rPr>
              <a:t>on XXXX</a:t>
            </a:r>
            <a:endParaRPr lang="en-US" sz="2000">
              <a:solidFill>
                <a:srgbClr val="0070C0"/>
              </a:solidFill>
              <a:latin typeface="Montserrat" panose="00000500000000000000"/>
              <a:ea typeface="Montserrat" panose="00000500000000000000"/>
              <a:cs typeface="Montserrat" panose="00000500000000000000"/>
              <a:sym typeface="Montserrat" panose="00000500000000000000"/>
            </a:endParaRPr>
          </a:p>
          <a:p>
            <a:pPr marL="970280" lvl="5" indent="-161925" algn="l">
              <a:lnSpc>
                <a:spcPts val="2400"/>
              </a:lnSpc>
              <a:buFont typeface="Arial" panose="020B0604020202020204"/>
              <a:buChar char="⚬"/>
            </a:pPr>
            <a:r>
              <a:rPr lang="en-US" sz="2000">
                <a:solidFill>
                  <a:srgbClr val="0070C0"/>
                </a:solidFill>
                <a:latin typeface="Montserrat" panose="00000500000000000000"/>
                <a:ea typeface="Montserrat" panose="00000500000000000000"/>
                <a:cs typeface="Montserrat" panose="00000500000000000000"/>
                <a:sym typeface="Montserrat" panose="00000500000000000000"/>
              </a:rPr>
              <a:t>on XXXX</a:t>
            </a:r>
            <a:endParaRPr lang="en-US" sz="2000">
              <a:solidFill>
                <a:srgbClr val="0070C0"/>
              </a:solidFill>
              <a:latin typeface="Montserrat" panose="00000500000000000000"/>
              <a:ea typeface="Montserrat" panose="00000500000000000000"/>
              <a:cs typeface="Montserrat" panose="00000500000000000000"/>
              <a:sym typeface="Montserrat" panose="00000500000000000000"/>
            </a:endParaRPr>
          </a:p>
          <a:p>
            <a:pPr marL="970280" lvl="5" indent="-161925" algn="l">
              <a:lnSpc>
                <a:spcPts val="2400"/>
              </a:lnSpc>
              <a:buFont typeface="Arial" panose="020B0604020202020204"/>
              <a:buChar char="⚬"/>
            </a:pPr>
            <a:r>
              <a:rPr lang="en-US" sz="2000">
                <a:solidFill>
                  <a:srgbClr val="0070C0"/>
                </a:solidFill>
                <a:latin typeface="Montserrat" panose="00000500000000000000"/>
                <a:ea typeface="Montserrat" panose="00000500000000000000"/>
                <a:cs typeface="Montserrat" panose="00000500000000000000"/>
                <a:sym typeface="Montserrat" panose="00000500000000000000"/>
              </a:rPr>
              <a:t>on XXXX</a:t>
            </a:r>
            <a:endParaRPr lang="en-US" sz="2000">
              <a:solidFill>
                <a:srgbClr val="0070C0"/>
              </a:solidFill>
              <a:latin typeface="Montserrat" panose="00000500000000000000"/>
              <a:ea typeface="Montserrat" panose="00000500000000000000"/>
              <a:cs typeface="Montserrat" panose="00000500000000000000"/>
              <a:sym typeface="Montserrat" panose="00000500000000000000"/>
            </a:endParaRPr>
          </a:p>
          <a:p>
            <a:pPr marL="970280" lvl="5" indent="-161925" algn="l">
              <a:lnSpc>
                <a:spcPts val="2400"/>
              </a:lnSpc>
            </a:pPr>
          </a:p>
        </p:txBody>
      </p:sp>
      <p:sp>
        <p:nvSpPr>
          <p:cNvPr id="19" name="TextBox 19"/>
          <p:cNvSpPr txBox="1"/>
          <p:nvPr/>
        </p:nvSpPr>
        <p:spPr>
          <a:xfrm>
            <a:off x="1028700" y="9023563"/>
            <a:ext cx="3122254" cy="269240"/>
          </a:xfrm>
          <a:prstGeom prst="rect">
            <a:avLst/>
          </a:prstGeom>
        </p:spPr>
        <p:txBody>
          <a:bodyPr lIns="0" tIns="0" rIns="0" bIns="0" rtlCol="0" anchor="t">
            <a:spAutoFit/>
          </a:bodyPr>
          <a:lstStyle/>
          <a:p>
            <a:pPr algn="l">
              <a:lnSpc>
                <a:spcPts val="196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grpSp>
        <p:nvGrpSpPr>
          <p:cNvPr id="20" name="Group 20"/>
          <p:cNvGrpSpPr/>
          <p:nvPr/>
        </p:nvGrpSpPr>
        <p:grpSpPr>
          <a:xfrm rot="0">
            <a:off x="3920000" y="9211840"/>
            <a:ext cx="5667792" cy="28575"/>
            <a:chOff x="0" y="0"/>
            <a:chExt cx="7557056" cy="38100"/>
          </a:xfrm>
        </p:grpSpPr>
        <p:sp>
          <p:nvSpPr>
            <p:cNvPr id="21" name="Freeform 21"/>
            <p:cNvSpPr/>
            <p:nvPr/>
          </p:nvSpPr>
          <p:spPr>
            <a:xfrm>
              <a:off x="19050" y="0"/>
              <a:ext cx="7518908" cy="38100"/>
            </a:xfrm>
            <a:custGeom>
              <a:avLst/>
              <a:gdLst/>
              <a:ahLst/>
              <a:cxnLst/>
              <a:rect l="l" t="t" r="r" b="b"/>
              <a:pathLst>
                <a:path w="7518908" h="38100">
                  <a:moveTo>
                    <a:pt x="0" y="0"/>
                  </a:moveTo>
                  <a:lnTo>
                    <a:pt x="7518908" y="0"/>
                  </a:lnTo>
                  <a:lnTo>
                    <a:pt x="7518908" y="38100"/>
                  </a:lnTo>
                  <a:lnTo>
                    <a:pt x="0" y="38100"/>
                  </a:lnTo>
                  <a:close/>
                </a:path>
              </a:pathLst>
            </a:custGeom>
            <a:solidFill>
              <a:srgbClr val="292929"/>
            </a:solidFill>
          </p:spPr>
        </p:sp>
      </p:grpSp>
      <p:sp>
        <p:nvSpPr>
          <p:cNvPr id="22" name="Freeform 22"/>
          <p:cNvSpPr/>
          <p:nvPr/>
        </p:nvSpPr>
        <p:spPr>
          <a:xfrm>
            <a:off x="2651283" y="1634292"/>
            <a:ext cx="1515610" cy="1515610"/>
          </a:xfrm>
          <a:custGeom>
            <a:avLst/>
            <a:gdLst/>
            <a:ahLst/>
            <a:cxnLst/>
            <a:rect l="l" t="t" r="r" b="b"/>
            <a:pathLst>
              <a:path w="1515610" h="1515610">
                <a:moveTo>
                  <a:pt x="0" y="0"/>
                </a:moveTo>
                <a:lnTo>
                  <a:pt x="1515610" y="0"/>
                </a:lnTo>
                <a:lnTo>
                  <a:pt x="1515610" y="1515610"/>
                </a:lnTo>
                <a:lnTo>
                  <a:pt x="0" y="1515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TextBox 23"/>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Method.</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28698" y="0"/>
            <a:ext cx="7343038" cy="10287000"/>
            <a:chOff x="0" y="0"/>
            <a:chExt cx="9790717" cy="13716000"/>
          </a:xfrm>
        </p:grpSpPr>
        <p:sp>
          <p:nvSpPr>
            <p:cNvPr id="3" name="Freeform 3"/>
            <p:cNvSpPr/>
            <p:nvPr/>
          </p:nvSpPr>
          <p:spPr>
            <a:xfrm>
              <a:off x="0" y="0"/>
              <a:ext cx="9790684" cy="13716000"/>
            </a:xfrm>
            <a:custGeom>
              <a:avLst/>
              <a:gdLst/>
              <a:ahLst/>
              <a:cxnLst/>
              <a:rect l="l" t="t" r="r" b="b"/>
              <a:pathLst>
                <a:path w="9790684" h="13716000">
                  <a:moveTo>
                    <a:pt x="0" y="0"/>
                  </a:moveTo>
                  <a:lnTo>
                    <a:pt x="9790684" y="0"/>
                  </a:lnTo>
                  <a:lnTo>
                    <a:pt x="9790684" y="13716000"/>
                  </a:lnTo>
                  <a:lnTo>
                    <a:pt x="0" y="13716000"/>
                  </a:lnTo>
                  <a:lnTo>
                    <a:pt x="0" y="0"/>
                  </a:lnTo>
                  <a:close/>
                </a:path>
              </a:pathLst>
            </a:custGeom>
            <a:blipFill>
              <a:blip r:embed="rId1"/>
              <a:stretch>
                <a:fillRect l="-5678" r="-5679"/>
              </a:stretch>
            </a:blipFill>
          </p:spPr>
        </p:sp>
      </p:grpSp>
      <p:grpSp>
        <p:nvGrpSpPr>
          <p:cNvPr id="4" name="Group 4"/>
          <p:cNvGrpSpPr/>
          <p:nvPr/>
        </p:nvGrpSpPr>
        <p:grpSpPr>
          <a:xfrm rot="0">
            <a:off x="16801788" y="8826926"/>
            <a:ext cx="431374" cy="431374"/>
            <a:chOff x="0" y="0"/>
            <a:chExt cx="575165" cy="575165"/>
          </a:xfrm>
        </p:grpSpPr>
        <p:sp>
          <p:nvSpPr>
            <p:cNvPr id="5" name="Freeform 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6" name="Freeform 6"/>
          <p:cNvSpPr/>
          <p:nvPr/>
        </p:nvSpPr>
        <p:spPr>
          <a:xfrm flipH="1">
            <a:off x="16949946"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7" name="Group 7"/>
          <p:cNvGrpSpPr/>
          <p:nvPr/>
        </p:nvGrpSpPr>
        <p:grpSpPr>
          <a:xfrm rot="-10800000">
            <a:off x="16230288" y="8826926"/>
            <a:ext cx="431374" cy="431374"/>
            <a:chOff x="0" y="0"/>
            <a:chExt cx="575165" cy="575165"/>
          </a:xfrm>
        </p:grpSpPr>
        <p:sp>
          <p:nvSpPr>
            <p:cNvPr id="8" name="Freeform 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929292"/>
            </a:solidFill>
          </p:spPr>
        </p:sp>
      </p:grpSp>
      <p:sp>
        <p:nvSpPr>
          <p:cNvPr id="9" name="Freeform 9"/>
          <p:cNvSpPr/>
          <p:nvPr/>
        </p:nvSpPr>
        <p:spPr>
          <a:xfrm rot="-10800000" flipH="1">
            <a:off x="16378446"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sp>
        <p:nvSpPr>
          <p:cNvPr id="10" name="TextBox 10"/>
          <p:cNvSpPr txBox="1"/>
          <p:nvPr/>
        </p:nvSpPr>
        <p:spPr>
          <a:xfrm>
            <a:off x="9239249" y="3305175"/>
            <a:ext cx="12858751" cy="1231106"/>
          </a:xfrm>
          <a:prstGeom prst="rect">
            <a:avLst/>
          </a:prstGeom>
        </p:spPr>
        <p:txBody>
          <a:bodyPr lIns="0" tIns="0" rIns="0" bIns="0" rtlCol="0" anchor="t">
            <a:spAutoFit/>
          </a:bodyPr>
          <a:lstStyle/>
          <a:p>
            <a:pPr algn="l">
              <a:lnSpc>
                <a:spcPts val="9600"/>
              </a:lnSpc>
            </a:pPr>
            <a:r>
              <a:rPr lang="en-US" sz="8000" b="1">
                <a:solidFill>
                  <a:srgbClr val="000000"/>
                </a:solidFill>
                <a:latin typeface="Montserrat Bold" panose="00000800000000000000"/>
                <a:ea typeface="Montserrat Bold" panose="00000800000000000000"/>
                <a:cs typeface="Montserrat Bold" panose="00000800000000000000"/>
                <a:sym typeface="Montserrat Bold" panose="00000800000000000000"/>
              </a:rPr>
              <a:t>Project Title</a:t>
            </a:r>
            <a:endParaRPr lang="en-US" sz="80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1" name="TextBox 11"/>
          <p:cNvSpPr txBox="1"/>
          <p:nvPr/>
        </p:nvSpPr>
        <p:spPr>
          <a:xfrm rot="-5400000">
            <a:off x="-652384" y="7367094"/>
            <a:ext cx="3517106" cy="265306"/>
          </a:xfrm>
          <a:prstGeom prst="rect">
            <a:avLst/>
          </a:prstGeom>
        </p:spPr>
        <p:txBody>
          <a:bodyPr lIns="0" tIns="0" rIns="0" bIns="0" rtlCol="0" anchor="t">
            <a:spAutoFit/>
          </a:bodyPr>
          <a:lstStyle/>
          <a:p>
            <a:pPr algn="l">
              <a:lnSpc>
                <a:spcPts val="196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sp>
        <p:nvSpPr>
          <p:cNvPr id="12" name="TextBox 12"/>
          <p:cNvSpPr txBox="1"/>
          <p:nvPr/>
        </p:nvSpPr>
        <p:spPr>
          <a:xfrm>
            <a:off x="9239250" y="8927465"/>
            <a:ext cx="3686381" cy="330835"/>
          </a:xfrm>
          <a:prstGeom prst="rect">
            <a:avLst/>
          </a:prstGeom>
        </p:spPr>
        <p:txBody>
          <a:bodyPr lIns="0" tIns="0" rIns="0" bIns="0" rtlCol="0" anchor="t">
            <a:spAutoFit/>
          </a:bodyPr>
          <a:lstStyle/>
          <a:p>
            <a:pPr algn="l">
              <a:lnSpc>
                <a:spcPts val="2240"/>
              </a:lnSpc>
            </a:pPr>
            <a:r>
              <a:rPr lang="en-US" sz="1600">
                <a:solidFill>
                  <a:srgbClr val="292929"/>
                </a:solidFill>
                <a:latin typeface="Impact" panose="020B0806030902050204"/>
                <a:ea typeface="Impact" panose="020B0806030902050204"/>
                <a:cs typeface="Impact" panose="020B0806030902050204"/>
                <a:sym typeface="Impact" panose="020B0806030902050204"/>
              </a:rPr>
              <a:t>www.thelivedesignproject.com</a:t>
            </a:r>
            <a:endParaRPr lang="en-US" sz="1600">
              <a:solidFill>
                <a:srgbClr val="292929"/>
              </a:solidFill>
              <a:latin typeface="Impact" panose="020B0806030902050204"/>
              <a:ea typeface="Impact" panose="020B0806030902050204"/>
              <a:cs typeface="Impact" panose="020B0806030902050204"/>
              <a:sym typeface="Impact" panose="020B0806030902050204"/>
            </a:endParaRPr>
          </a:p>
        </p:txBody>
      </p:sp>
      <p:sp>
        <p:nvSpPr>
          <p:cNvPr id="13" name="TextBox 13"/>
          <p:cNvSpPr txBox="1"/>
          <p:nvPr/>
        </p:nvSpPr>
        <p:spPr>
          <a:xfrm>
            <a:off x="16499531" y="914400"/>
            <a:ext cx="1123577" cy="514350"/>
          </a:xfrm>
          <a:prstGeom prst="rect">
            <a:avLst/>
          </a:prstGeom>
        </p:spPr>
        <p:txBody>
          <a:bodyPr lIns="0" tIns="0" rIns="0" bIns="0" rtlCol="0" anchor="t">
            <a:spAutoFit/>
          </a:bodyPr>
          <a:lstStyle/>
          <a:p>
            <a:pPr algn="r">
              <a:lnSpc>
                <a:spcPts val="4200"/>
              </a:lnSpc>
            </a:pPr>
            <a:r>
              <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4" name="Group 14"/>
          <p:cNvGrpSpPr/>
          <p:nvPr/>
        </p:nvGrpSpPr>
        <p:grpSpPr>
          <a:xfrm rot="0">
            <a:off x="9224962" y="1990407"/>
            <a:ext cx="2483808" cy="28575"/>
            <a:chOff x="0" y="0"/>
            <a:chExt cx="3311744" cy="38100"/>
          </a:xfrm>
        </p:grpSpPr>
        <p:sp>
          <p:nvSpPr>
            <p:cNvPr id="15" name="Freeform 15"/>
            <p:cNvSpPr/>
            <p:nvPr/>
          </p:nvSpPr>
          <p:spPr>
            <a:xfrm>
              <a:off x="19050" y="0"/>
              <a:ext cx="3273679" cy="38100"/>
            </a:xfrm>
            <a:custGeom>
              <a:avLst/>
              <a:gdLst/>
              <a:ahLst/>
              <a:cxnLst/>
              <a:rect l="l" t="t" r="r" b="b"/>
              <a:pathLst>
                <a:path w="3273679" h="38100">
                  <a:moveTo>
                    <a:pt x="0" y="0"/>
                  </a:moveTo>
                  <a:lnTo>
                    <a:pt x="3273679" y="0"/>
                  </a:lnTo>
                  <a:lnTo>
                    <a:pt x="3273679" y="38100"/>
                  </a:lnTo>
                  <a:lnTo>
                    <a:pt x="0" y="38100"/>
                  </a:lnTo>
                  <a:close/>
                </a:path>
              </a:pathLst>
            </a:custGeom>
            <a:solidFill>
              <a:srgbClr val="292929"/>
            </a:solidFill>
          </p:spPr>
        </p:sp>
      </p:grpSp>
      <p:grpSp>
        <p:nvGrpSpPr>
          <p:cNvPr id="16" name="Group 16"/>
          <p:cNvGrpSpPr/>
          <p:nvPr/>
        </p:nvGrpSpPr>
        <p:grpSpPr>
          <a:xfrm rot="0">
            <a:off x="9789483" y="-1145093"/>
            <a:ext cx="2520061" cy="386475"/>
            <a:chOff x="0" y="0"/>
            <a:chExt cx="3360082" cy="515301"/>
          </a:xfrm>
        </p:grpSpPr>
        <p:sp>
          <p:nvSpPr>
            <p:cNvPr id="17" name="Freeform 17"/>
            <p:cNvSpPr/>
            <p:nvPr/>
          </p:nvSpPr>
          <p:spPr>
            <a:xfrm>
              <a:off x="0" y="0"/>
              <a:ext cx="3360039" cy="515239"/>
            </a:xfrm>
            <a:custGeom>
              <a:avLst/>
              <a:gdLst/>
              <a:ahLst/>
              <a:cxnLst/>
              <a:rect l="l" t="t" r="r" b="b"/>
              <a:pathLst>
                <a:path w="3360039" h="515239">
                  <a:moveTo>
                    <a:pt x="0" y="0"/>
                  </a:moveTo>
                  <a:lnTo>
                    <a:pt x="3360039" y="0"/>
                  </a:lnTo>
                  <a:lnTo>
                    <a:pt x="3360039" y="515239"/>
                  </a:lnTo>
                  <a:lnTo>
                    <a:pt x="0" y="515239"/>
                  </a:lnTo>
                  <a:lnTo>
                    <a:pt x="0" y="0"/>
                  </a:lnTo>
                  <a:close/>
                </a:path>
              </a:pathLst>
            </a:custGeom>
            <a:blipFill>
              <a:blip r:embed="rId4"/>
              <a:stretch>
                <a:fillRect t="-592705" r="-8838" b="-121260"/>
              </a:stretch>
            </a:blipFill>
          </p:spPr>
        </p:sp>
      </p:grpSp>
      <p:grpSp>
        <p:nvGrpSpPr>
          <p:cNvPr id="18" name="Group 18"/>
          <p:cNvGrpSpPr/>
          <p:nvPr/>
        </p:nvGrpSpPr>
        <p:grpSpPr>
          <a:xfrm rot="0">
            <a:off x="12297096" y="-1152684"/>
            <a:ext cx="1302387" cy="386475"/>
            <a:chOff x="0" y="0"/>
            <a:chExt cx="1736516" cy="515301"/>
          </a:xfrm>
        </p:grpSpPr>
        <p:sp>
          <p:nvSpPr>
            <p:cNvPr id="19" name="Freeform 19"/>
            <p:cNvSpPr/>
            <p:nvPr/>
          </p:nvSpPr>
          <p:spPr>
            <a:xfrm>
              <a:off x="0" y="0"/>
              <a:ext cx="1736471" cy="515239"/>
            </a:xfrm>
            <a:custGeom>
              <a:avLst/>
              <a:gdLst/>
              <a:ahLst/>
              <a:cxnLst/>
              <a:rect l="l" t="t" r="r" b="b"/>
              <a:pathLst>
                <a:path w="1736471" h="515239">
                  <a:moveTo>
                    <a:pt x="0" y="0"/>
                  </a:moveTo>
                  <a:lnTo>
                    <a:pt x="1736471" y="0"/>
                  </a:lnTo>
                  <a:lnTo>
                    <a:pt x="1736471" y="515239"/>
                  </a:lnTo>
                  <a:lnTo>
                    <a:pt x="0" y="515239"/>
                  </a:lnTo>
                  <a:lnTo>
                    <a:pt x="0" y="0"/>
                  </a:lnTo>
                  <a:close/>
                </a:path>
              </a:pathLst>
            </a:custGeom>
            <a:blipFill>
              <a:blip r:embed="rId4"/>
              <a:stretch>
                <a:fillRect l="-59262" t="-700254" r="-51337" b="-13710"/>
              </a:stretch>
            </a:blipFill>
          </p:spPr>
        </p:sp>
      </p:grpSp>
      <p:sp>
        <p:nvSpPr>
          <p:cNvPr id="20" name="TextBox 20"/>
          <p:cNvSpPr txBox="1"/>
          <p:nvPr/>
        </p:nvSpPr>
        <p:spPr>
          <a:xfrm>
            <a:off x="9308017" y="5168851"/>
            <a:ext cx="7280544" cy="1511680"/>
          </a:xfrm>
          <a:prstGeom prst="rect">
            <a:avLst/>
          </a:prstGeom>
        </p:spPr>
        <p:txBody>
          <a:bodyPr lIns="0" tIns="0" rIns="0" bIns="0" rtlCol="0" anchor="t">
            <a:spAutoFit/>
          </a:bodyPr>
          <a:lstStyle/>
          <a:p>
            <a:pPr algn="l">
              <a:lnSpc>
                <a:spcPts val="3920"/>
              </a:lnSpc>
            </a:pPr>
            <a:r>
              <a:rPr lang="en-US" sz="2800">
                <a:solidFill>
                  <a:srgbClr val="292929"/>
                </a:solidFill>
                <a:latin typeface="Montserrat" panose="00000500000000000000"/>
                <a:ea typeface="Montserrat" panose="00000500000000000000"/>
                <a:cs typeface="Montserrat" panose="00000500000000000000"/>
                <a:sym typeface="Montserrat" panose="00000500000000000000"/>
              </a:rPr>
              <a:t>Your Name</a:t>
            </a:r>
            <a:endParaRPr lang="en-US" sz="2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920"/>
              </a:lnSpc>
            </a:pPr>
            <a:r>
              <a:rPr lang="en-US" sz="2800">
                <a:solidFill>
                  <a:srgbClr val="292929"/>
                </a:solidFill>
                <a:latin typeface="Montserrat" panose="00000500000000000000"/>
                <a:ea typeface="Montserrat" panose="00000500000000000000"/>
                <a:cs typeface="Montserrat" panose="00000500000000000000"/>
                <a:sym typeface="Montserrat" panose="00000500000000000000"/>
              </a:rPr>
              <a:t>Date of submission</a:t>
            </a:r>
            <a:endParaRPr lang="en-US" sz="2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920"/>
              </a:lnSpc>
            </a:pPr>
            <a:r>
              <a:rPr lang="en-US" sz="2800">
                <a:solidFill>
                  <a:srgbClr val="292929"/>
                </a:solidFill>
                <a:latin typeface="Montserrat" panose="00000500000000000000"/>
                <a:ea typeface="Montserrat" panose="00000500000000000000"/>
                <a:cs typeface="Montserrat" panose="00000500000000000000"/>
                <a:sym typeface="Montserrat" panose="00000500000000000000"/>
              </a:rPr>
              <a:t>Submission number ( ex: 1.1 - 1.2 - 2.1...)</a:t>
            </a:r>
            <a:endParaRPr lang="en-US" sz="2800">
              <a:solidFill>
                <a:srgbClr val="292929"/>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30811"/>
            <a:ext cx="6476999" cy="10323638"/>
            <a:chOff x="0" y="0"/>
            <a:chExt cx="8635999" cy="13764851"/>
          </a:xfrm>
        </p:grpSpPr>
        <p:sp>
          <p:nvSpPr>
            <p:cNvPr id="3" name="Freeform 3"/>
            <p:cNvSpPr/>
            <p:nvPr/>
          </p:nvSpPr>
          <p:spPr>
            <a:xfrm>
              <a:off x="0" y="0"/>
              <a:ext cx="8636000" cy="13764895"/>
            </a:xfrm>
            <a:custGeom>
              <a:avLst/>
              <a:gdLst/>
              <a:ahLst/>
              <a:cxnLst/>
              <a:rect l="l" t="t" r="r" b="b"/>
              <a:pathLst>
                <a:path w="8636000" h="13764895">
                  <a:moveTo>
                    <a:pt x="0" y="0"/>
                  </a:moveTo>
                  <a:lnTo>
                    <a:pt x="8636000" y="0"/>
                  </a:lnTo>
                  <a:lnTo>
                    <a:pt x="8636000" y="13764895"/>
                  </a:lnTo>
                  <a:lnTo>
                    <a:pt x="0" y="13764895"/>
                  </a:lnTo>
                  <a:lnTo>
                    <a:pt x="0" y="0"/>
                  </a:lnTo>
                  <a:close/>
                </a:path>
              </a:pathLst>
            </a:custGeom>
            <a:blipFill>
              <a:blip r:embed="rId1"/>
              <a:stretch>
                <a:fillRect l="-61951" r="-61951"/>
              </a:stretch>
            </a:blipFill>
          </p:spPr>
        </p:sp>
      </p:grpSp>
      <p:grpSp>
        <p:nvGrpSpPr>
          <p:cNvPr id="4" name="Group 4"/>
          <p:cNvGrpSpPr/>
          <p:nvPr/>
        </p:nvGrpSpPr>
        <p:grpSpPr>
          <a:xfrm rot="0">
            <a:off x="6519257" y="0"/>
            <a:ext cx="5224259" cy="5524499"/>
            <a:chOff x="0" y="0"/>
            <a:chExt cx="6965679" cy="7365999"/>
          </a:xfrm>
        </p:grpSpPr>
        <p:sp>
          <p:nvSpPr>
            <p:cNvPr id="5" name="Freeform 5"/>
            <p:cNvSpPr/>
            <p:nvPr/>
          </p:nvSpPr>
          <p:spPr>
            <a:xfrm>
              <a:off x="0" y="0"/>
              <a:ext cx="6965696" cy="7366000"/>
            </a:xfrm>
            <a:custGeom>
              <a:avLst/>
              <a:gdLst/>
              <a:ahLst/>
              <a:cxnLst/>
              <a:rect l="l" t="t" r="r" b="b"/>
              <a:pathLst>
                <a:path w="6965696" h="7366000">
                  <a:moveTo>
                    <a:pt x="0" y="0"/>
                  </a:moveTo>
                  <a:lnTo>
                    <a:pt x="6965696" y="0"/>
                  </a:lnTo>
                  <a:lnTo>
                    <a:pt x="6965696" y="7366000"/>
                  </a:lnTo>
                  <a:lnTo>
                    <a:pt x="0" y="7366000"/>
                  </a:lnTo>
                  <a:lnTo>
                    <a:pt x="0" y="0"/>
                  </a:lnTo>
                  <a:close/>
                </a:path>
              </a:pathLst>
            </a:custGeom>
            <a:blipFill>
              <a:blip r:embed="rId1"/>
              <a:stretch>
                <a:fillRect l="-24274" r="-24274"/>
              </a:stretch>
            </a:blipFill>
          </p:spPr>
        </p:sp>
      </p:grpSp>
      <p:grpSp>
        <p:nvGrpSpPr>
          <p:cNvPr id="6" name="Group 6"/>
          <p:cNvGrpSpPr/>
          <p:nvPr/>
        </p:nvGrpSpPr>
        <p:grpSpPr>
          <a:xfrm rot="0">
            <a:off x="6521825" y="5676900"/>
            <a:ext cx="5224259" cy="4646737"/>
            <a:chOff x="0" y="0"/>
            <a:chExt cx="6965679" cy="6195649"/>
          </a:xfrm>
        </p:grpSpPr>
        <p:sp>
          <p:nvSpPr>
            <p:cNvPr id="7" name="Freeform 7"/>
            <p:cNvSpPr/>
            <p:nvPr/>
          </p:nvSpPr>
          <p:spPr>
            <a:xfrm>
              <a:off x="0" y="0"/>
              <a:ext cx="6965696" cy="6195695"/>
            </a:xfrm>
            <a:custGeom>
              <a:avLst/>
              <a:gdLst/>
              <a:ahLst/>
              <a:cxnLst/>
              <a:rect l="l" t="t" r="r" b="b"/>
              <a:pathLst>
                <a:path w="6965696" h="6195695">
                  <a:moveTo>
                    <a:pt x="0" y="0"/>
                  </a:moveTo>
                  <a:lnTo>
                    <a:pt x="6965696" y="0"/>
                  </a:lnTo>
                  <a:lnTo>
                    <a:pt x="6965696" y="6195695"/>
                  </a:lnTo>
                  <a:lnTo>
                    <a:pt x="0" y="6195695"/>
                  </a:lnTo>
                  <a:lnTo>
                    <a:pt x="0" y="0"/>
                  </a:lnTo>
                  <a:close/>
                </a:path>
              </a:pathLst>
            </a:custGeom>
            <a:blipFill>
              <a:blip r:embed="rId1"/>
              <a:stretch>
                <a:fillRect l="-12473" r="-12473"/>
              </a:stretch>
            </a:blipFill>
          </p:spPr>
        </p:sp>
      </p:grpSp>
      <p:grpSp>
        <p:nvGrpSpPr>
          <p:cNvPr id="8" name="Group 8"/>
          <p:cNvGrpSpPr/>
          <p:nvPr/>
        </p:nvGrpSpPr>
        <p:grpSpPr>
          <a:xfrm rot="-5400000">
            <a:off x="624275" y="404427"/>
            <a:ext cx="546709" cy="1795258"/>
            <a:chOff x="0" y="0"/>
            <a:chExt cx="728945" cy="2393677"/>
          </a:xfrm>
        </p:grpSpPr>
        <p:sp>
          <p:nvSpPr>
            <p:cNvPr id="9" name="Freeform 9"/>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292929"/>
            </a:solidFill>
          </p:spPr>
        </p:sp>
      </p:grpSp>
      <p:sp>
        <p:nvSpPr>
          <p:cNvPr id="10" name="TextBox 10"/>
          <p:cNvSpPr txBox="1"/>
          <p:nvPr/>
        </p:nvSpPr>
        <p:spPr>
          <a:xfrm>
            <a:off x="1061006" y="959155"/>
            <a:ext cx="1016804" cy="514350"/>
          </a:xfrm>
          <a:prstGeom prst="rect">
            <a:avLst/>
          </a:prstGeom>
        </p:spPr>
        <p:txBody>
          <a:bodyPr lIns="0" tIns="0" rIns="0" bIns="0" rtlCol="0" anchor="t">
            <a:spAutoFit/>
          </a:bodyPr>
          <a:lstStyle/>
          <a:p>
            <a:pPr algn="just">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1" name="TextBox 11"/>
          <p:cNvSpPr txBox="1"/>
          <p:nvPr/>
        </p:nvSpPr>
        <p:spPr>
          <a:xfrm>
            <a:off x="12325827" y="714375"/>
            <a:ext cx="4335835" cy="1066800"/>
          </a:xfrm>
          <a:prstGeom prst="rect">
            <a:avLst/>
          </a:prstGeom>
        </p:spPr>
        <p:txBody>
          <a:bodyPr lIns="0" tIns="0" rIns="0" bIns="0" rtlCol="0" anchor="t">
            <a:spAutoFit/>
          </a:bodyPr>
          <a:lstStyle/>
          <a:p>
            <a:pPr algn="l">
              <a:lnSpc>
                <a:spcPts val="8400"/>
              </a:lnSpc>
            </a:pPr>
            <a:r>
              <a:rPr lang="en-US" sz="7000" b="1">
                <a:solidFill>
                  <a:srgbClr val="292929"/>
                </a:solidFill>
                <a:latin typeface="Montserrat Bold" panose="00000800000000000000"/>
                <a:ea typeface="Montserrat Bold" panose="00000800000000000000"/>
                <a:cs typeface="Montserrat Bold" panose="00000800000000000000"/>
                <a:sym typeface="Montserrat Bold" panose="00000800000000000000"/>
              </a:rPr>
              <a:t>Concept</a:t>
            </a:r>
            <a:endParaRPr lang="en-US" sz="7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2" name="TextBox 12"/>
          <p:cNvSpPr txBox="1"/>
          <p:nvPr/>
        </p:nvSpPr>
        <p:spPr>
          <a:xfrm>
            <a:off x="12325827" y="3515962"/>
            <a:ext cx="5200173" cy="1938620"/>
          </a:xfrm>
          <a:prstGeom prst="rect">
            <a:avLst/>
          </a:prstGeom>
        </p:spPr>
        <p:txBody>
          <a:bodyPr lIns="0" tIns="0" rIns="0" bIns="0" rtlCol="0" anchor="t">
            <a:spAutoFit/>
          </a:bodyPr>
          <a:lstStyle/>
          <a:p>
            <a:pPr algn="l">
              <a:lnSpc>
                <a:spcPts val="25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Explain your concept in short sentences.</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This is the story that Client will have to see translated into their project.</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It can be a combination of inspiration images and selected furniture &amp; finishes.</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p:txBody>
      </p:sp>
      <p:grpSp>
        <p:nvGrpSpPr>
          <p:cNvPr id="13" name="Group 13"/>
          <p:cNvGrpSpPr/>
          <p:nvPr/>
        </p:nvGrpSpPr>
        <p:grpSpPr>
          <a:xfrm rot="0">
            <a:off x="16801788" y="8826926"/>
            <a:ext cx="431374" cy="431374"/>
            <a:chOff x="0" y="0"/>
            <a:chExt cx="575165" cy="575165"/>
          </a:xfrm>
        </p:grpSpPr>
        <p:sp>
          <p:nvSpPr>
            <p:cNvPr id="14" name="Freeform 14"/>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5" name="Freeform 15"/>
          <p:cNvSpPr/>
          <p:nvPr/>
        </p:nvSpPr>
        <p:spPr>
          <a:xfrm flipH="1">
            <a:off x="16949946"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6" name="Group 16"/>
          <p:cNvGrpSpPr/>
          <p:nvPr/>
        </p:nvGrpSpPr>
        <p:grpSpPr>
          <a:xfrm rot="-10800000">
            <a:off x="16230288" y="8826926"/>
            <a:ext cx="431374" cy="431374"/>
            <a:chOff x="0" y="0"/>
            <a:chExt cx="575165" cy="575165"/>
          </a:xfrm>
        </p:grpSpPr>
        <p:sp>
          <p:nvSpPr>
            <p:cNvPr id="17" name="Freeform 17"/>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929292"/>
            </a:solidFill>
          </p:spPr>
        </p:sp>
      </p:grpSp>
      <p:sp>
        <p:nvSpPr>
          <p:cNvPr id="18" name="Freeform 18"/>
          <p:cNvSpPr/>
          <p:nvPr/>
        </p:nvSpPr>
        <p:spPr>
          <a:xfrm rot="-10800000" flipH="1">
            <a:off x="16378446"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28699" y="3661734"/>
            <a:ext cx="7867822" cy="5901366"/>
            <a:chOff x="0" y="0"/>
            <a:chExt cx="10490429" cy="7868488"/>
          </a:xfrm>
        </p:grpSpPr>
        <p:sp>
          <p:nvSpPr>
            <p:cNvPr id="3" name="Freeform 3"/>
            <p:cNvSpPr/>
            <p:nvPr/>
          </p:nvSpPr>
          <p:spPr>
            <a:xfrm>
              <a:off x="0" y="0"/>
              <a:ext cx="10490454" cy="7868539"/>
            </a:xfrm>
            <a:custGeom>
              <a:avLst/>
              <a:gdLst/>
              <a:ahLst/>
              <a:cxnLst/>
              <a:rect l="l" t="t" r="r" b="b"/>
              <a:pathLst>
                <a:path w="10490454" h="7868539">
                  <a:moveTo>
                    <a:pt x="0" y="0"/>
                  </a:moveTo>
                  <a:lnTo>
                    <a:pt x="10490454" y="0"/>
                  </a:lnTo>
                  <a:lnTo>
                    <a:pt x="10490454" y="7868539"/>
                  </a:lnTo>
                  <a:lnTo>
                    <a:pt x="0" y="7868539"/>
                  </a:lnTo>
                  <a:lnTo>
                    <a:pt x="0" y="0"/>
                  </a:lnTo>
                  <a:close/>
                </a:path>
              </a:pathLst>
            </a:custGeom>
            <a:blipFill>
              <a:blip r:embed="rId1"/>
              <a:stretch>
                <a:fillRect t="-6199" b="-6198"/>
              </a:stretch>
            </a:blipFill>
          </p:spPr>
        </p:sp>
      </p:grpSp>
      <p:grpSp>
        <p:nvGrpSpPr>
          <p:cNvPr id="4" name="Group 4"/>
          <p:cNvGrpSpPr/>
          <p:nvPr/>
        </p:nvGrpSpPr>
        <p:grpSpPr>
          <a:xfrm rot="0">
            <a:off x="1600200" y="8826926"/>
            <a:ext cx="431374" cy="431374"/>
            <a:chOff x="0" y="0"/>
            <a:chExt cx="575165" cy="575165"/>
          </a:xfrm>
        </p:grpSpPr>
        <p:sp>
          <p:nvSpPr>
            <p:cNvPr id="5" name="Freeform 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6" name="Freeform 6"/>
          <p:cNvSpPr/>
          <p:nvPr/>
        </p:nvSpPr>
        <p:spPr>
          <a:xfrm flipH="1">
            <a:off x="1748358"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7" name="Group 7"/>
          <p:cNvGrpSpPr/>
          <p:nvPr/>
        </p:nvGrpSpPr>
        <p:grpSpPr>
          <a:xfrm rot="-10800000">
            <a:off x="1028700" y="8826926"/>
            <a:ext cx="431374" cy="431374"/>
            <a:chOff x="0" y="0"/>
            <a:chExt cx="575165" cy="575165"/>
          </a:xfrm>
        </p:grpSpPr>
        <p:sp>
          <p:nvSpPr>
            <p:cNvPr id="8" name="Freeform 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9" name="Freeform 9"/>
          <p:cNvSpPr/>
          <p:nvPr/>
        </p:nvSpPr>
        <p:spPr>
          <a:xfrm rot="-10800000" flipH="1">
            <a:off x="1176858"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sp>
        <p:nvSpPr>
          <p:cNvPr id="10" name="TextBox 10"/>
          <p:cNvSpPr txBox="1"/>
          <p:nvPr/>
        </p:nvSpPr>
        <p:spPr>
          <a:xfrm>
            <a:off x="1612679" y="1847850"/>
            <a:ext cx="6318030" cy="1103757"/>
          </a:xfrm>
          <a:prstGeom prst="rect">
            <a:avLst/>
          </a:prstGeom>
        </p:spPr>
        <p:txBody>
          <a:bodyPr lIns="0" tIns="0" rIns="0" bIns="0" rtlCol="0" anchor="t">
            <a:spAutoFit/>
          </a:bodyPr>
          <a:lstStyle/>
          <a:p>
            <a:pPr algn="l">
              <a:lnSpc>
                <a:spcPts val="39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Explain your layout if needed</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9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Need to show finishes &amp; </a:t>
            </a:r>
            <a:r>
              <a:rPr lang="en-US" sz="1800" b="1" u="sng">
                <a:solidFill>
                  <a:srgbClr val="292929"/>
                </a:solidFill>
                <a:latin typeface="Montserrat Bold" panose="00000800000000000000"/>
                <a:ea typeface="Montserrat Bold" panose="00000800000000000000"/>
                <a:cs typeface="Montserrat Bold" panose="00000800000000000000"/>
                <a:sym typeface="Montserrat Bold" panose="00000800000000000000"/>
              </a:rPr>
              <a:t>all sizes</a:t>
            </a:r>
            <a:endParaRPr lang="en-US" sz="1800" b="1" u="sng">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1" name="Group 11"/>
          <p:cNvGrpSpPr/>
          <p:nvPr/>
        </p:nvGrpSpPr>
        <p:grpSpPr>
          <a:xfrm rot="0">
            <a:off x="9229072" y="-39497"/>
            <a:ext cx="9043750" cy="10321054"/>
            <a:chOff x="0" y="0"/>
            <a:chExt cx="12058333" cy="13761405"/>
          </a:xfrm>
        </p:grpSpPr>
        <p:sp>
          <p:nvSpPr>
            <p:cNvPr id="12" name="Freeform 12"/>
            <p:cNvSpPr/>
            <p:nvPr/>
          </p:nvSpPr>
          <p:spPr>
            <a:xfrm>
              <a:off x="0" y="0"/>
              <a:ext cx="12058396" cy="13761465"/>
            </a:xfrm>
            <a:custGeom>
              <a:avLst/>
              <a:gdLst/>
              <a:ahLst/>
              <a:cxnLst/>
              <a:rect l="l" t="t" r="r" b="b"/>
              <a:pathLst>
                <a:path w="12058396" h="13761465">
                  <a:moveTo>
                    <a:pt x="0" y="0"/>
                  </a:moveTo>
                  <a:lnTo>
                    <a:pt x="12058396" y="0"/>
                  </a:lnTo>
                  <a:lnTo>
                    <a:pt x="12058396" y="13761465"/>
                  </a:lnTo>
                  <a:lnTo>
                    <a:pt x="0" y="13761465"/>
                  </a:lnTo>
                  <a:lnTo>
                    <a:pt x="0" y="0"/>
                  </a:lnTo>
                  <a:close/>
                </a:path>
              </a:pathLst>
            </a:custGeom>
            <a:blipFill>
              <a:blip r:embed="rId4"/>
              <a:stretch>
                <a:fillRect l="-11" r="-10"/>
              </a:stretch>
            </a:blipFill>
          </p:spPr>
        </p:sp>
      </p:grpSp>
      <p:grpSp>
        <p:nvGrpSpPr>
          <p:cNvPr id="13" name="Group 13"/>
          <p:cNvGrpSpPr/>
          <p:nvPr/>
        </p:nvGrpSpPr>
        <p:grpSpPr>
          <a:xfrm rot="-5400000">
            <a:off x="17105913" y="404427"/>
            <a:ext cx="546709" cy="1795258"/>
            <a:chOff x="0" y="0"/>
            <a:chExt cx="728945" cy="2393677"/>
          </a:xfrm>
        </p:grpSpPr>
        <p:sp>
          <p:nvSpPr>
            <p:cNvPr id="14" name="Freeform 14"/>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292929"/>
            </a:solidFill>
          </p:spPr>
        </p:sp>
      </p:grpSp>
      <p:sp>
        <p:nvSpPr>
          <p:cNvPr id="15" name="TextBox 15"/>
          <p:cNvSpPr txBox="1"/>
          <p:nvPr/>
        </p:nvSpPr>
        <p:spPr>
          <a:xfrm>
            <a:off x="16358741" y="959155"/>
            <a:ext cx="1202492" cy="514350"/>
          </a:xfrm>
          <a:prstGeom prst="rect">
            <a:avLst/>
          </a:prstGeom>
        </p:spPr>
        <p:txBody>
          <a:bodyPr lIns="0" tIns="0" rIns="0" bIns="0" rtlCol="0" anchor="t">
            <a:spAutoFit/>
          </a:bodyPr>
          <a:lstStyle/>
          <a:p>
            <a:pPr algn="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1576236" y="714375"/>
            <a:ext cx="5815164" cy="1086743"/>
          </a:xfrm>
          <a:prstGeom prst="rect">
            <a:avLst/>
          </a:prstGeom>
        </p:spPr>
        <p:txBody>
          <a:bodyPr lIns="0" tIns="0" rIns="0" bIns="0" rtlCol="0" anchor="t">
            <a:spAutoFit/>
          </a:bodyPr>
          <a:lstStyle/>
          <a:p>
            <a:pPr algn="l">
              <a:lnSpc>
                <a:spcPts val="8400"/>
              </a:lnSpc>
            </a:pPr>
            <a:r>
              <a:rPr lang="en-US" sz="7000" b="1">
                <a:solidFill>
                  <a:srgbClr val="292929"/>
                </a:solidFill>
                <a:latin typeface="Montserrat Bold" panose="00000800000000000000"/>
                <a:ea typeface="Montserrat Bold" panose="00000800000000000000"/>
                <a:cs typeface="Montserrat Bold" panose="00000800000000000000"/>
                <a:sym typeface="Montserrat Bold" panose="00000800000000000000"/>
              </a:rPr>
              <a:t>New Layout</a:t>
            </a:r>
            <a:endParaRPr lang="en-US" sz="7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1"/>
            <a:ext cx="11743516" cy="10286999"/>
            <a:chOff x="0" y="0"/>
            <a:chExt cx="15658021" cy="13715999"/>
          </a:xfrm>
        </p:grpSpPr>
        <p:sp>
          <p:nvSpPr>
            <p:cNvPr id="3" name="Freeform 3"/>
            <p:cNvSpPr/>
            <p:nvPr/>
          </p:nvSpPr>
          <p:spPr>
            <a:xfrm>
              <a:off x="0" y="0"/>
              <a:ext cx="15658085" cy="13716000"/>
            </a:xfrm>
            <a:custGeom>
              <a:avLst/>
              <a:gdLst/>
              <a:ahLst/>
              <a:cxnLst/>
              <a:rect l="l" t="t" r="r" b="b"/>
              <a:pathLst>
                <a:path w="15658085" h="13716000">
                  <a:moveTo>
                    <a:pt x="0" y="0"/>
                  </a:moveTo>
                  <a:lnTo>
                    <a:pt x="15658085" y="0"/>
                  </a:lnTo>
                  <a:lnTo>
                    <a:pt x="15658085" y="13716000"/>
                  </a:lnTo>
                  <a:lnTo>
                    <a:pt x="0" y="13716000"/>
                  </a:lnTo>
                  <a:lnTo>
                    <a:pt x="0" y="0"/>
                  </a:lnTo>
                  <a:close/>
                </a:path>
              </a:pathLst>
            </a:custGeom>
            <a:blipFill>
              <a:blip r:embed="rId1"/>
              <a:stretch>
                <a:fillRect t="-21807" b="-21807"/>
              </a:stretch>
            </a:blipFill>
          </p:spPr>
        </p:sp>
      </p:grpSp>
      <p:grpSp>
        <p:nvGrpSpPr>
          <p:cNvPr id="4" name="Group 4"/>
          <p:cNvGrpSpPr/>
          <p:nvPr/>
        </p:nvGrpSpPr>
        <p:grpSpPr>
          <a:xfrm rot="-5400000">
            <a:off x="624275" y="404427"/>
            <a:ext cx="546709" cy="1795258"/>
            <a:chOff x="0" y="0"/>
            <a:chExt cx="728945" cy="2393677"/>
          </a:xfrm>
        </p:grpSpPr>
        <p:sp>
          <p:nvSpPr>
            <p:cNvPr id="5" name="Freeform 5"/>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292929"/>
            </a:solidFill>
          </p:spPr>
        </p:sp>
      </p:grpSp>
      <p:sp>
        <p:nvSpPr>
          <p:cNvPr id="6" name="TextBox 6"/>
          <p:cNvSpPr txBox="1"/>
          <p:nvPr/>
        </p:nvSpPr>
        <p:spPr>
          <a:xfrm>
            <a:off x="1061006" y="959155"/>
            <a:ext cx="1146786" cy="514350"/>
          </a:xfrm>
          <a:prstGeom prst="rect">
            <a:avLst/>
          </a:prstGeom>
        </p:spPr>
        <p:txBody>
          <a:bodyPr lIns="0" tIns="0" rIns="0" bIns="0" rtlCol="0" anchor="t">
            <a:spAutoFit/>
          </a:bodyPr>
          <a:lstStyle/>
          <a:p>
            <a:pPr algn="just">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2325827" y="714375"/>
            <a:ext cx="3930600" cy="1086743"/>
          </a:xfrm>
          <a:prstGeom prst="rect">
            <a:avLst/>
          </a:prstGeom>
        </p:spPr>
        <p:txBody>
          <a:bodyPr lIns="0" tIns="0" rIns="0" bIns="0" rtlCol="0" anchor="t">
            <a:spAutoFit/>
          </a:bodyPr>
          <a:lstStyle/>
          <a:p>
            <a:pPr algn="l">
              <a:lnSpc>
                <a:spcPts val="8400"/>
              </a:lnSpc>
            </a:pPr>
            <a:r>
              <a:rPr lang="en-US" sz="7000" b="1">
                <a:solidFill>
                  <a:srgbClr val="292929"/>
                </a:solidFill>
                <a:latin typeface="Montserrat Bold" panose="00000800000000000000"/>
                <a:ea typeface="Montserrat Bold" panose="00000800000000000000"/>
                <a:cs typeface="Montserrat Bold" panose="00000800000000000000"/>
                <a:sym typeface="Montserrat Bold" panose="00000800000000000000"/>
              </a:rPr>
              <a:t>View 1</a:t>
            </a:r>
            <a:endParaRPr lang="en-US" sz="7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TextBox 8"/>
          <p:cNvSpPr txBox="1"/>
          <p:nvPr/>
        </p:nvSpPr>
        <p:spPr>
          <a:xfrm>
            <a:off x="12325827" y="2037135"/>
            <a:ext cx="5200173" cy="1130373"/>
          </a:xfrm>
          <a:prstGeom prst="rect">
            <a:avLst/>
          </a:prstGeom>
        </p:spPr>
        <p:txBody>
          <a:bodyPr lIns="0" tIns="0" rIns="0" bIns="0" rtlCol="0" anchor="t">
            <a:spAutoFit/>
          </a:bodyPr>
          <a:lstStyle/>
          <a:p>
            <a:pPr algn="l">
              <a:lnSpc>
                <a:spcPts val="3920"/>
              </a:lnSpc>
            </a:pPr>
            <a:r>
              <a:rPr lang="en-US" sz="1800">
                <a:solidFill>
                  <a:srgbClr val="292929"/>
                </a:solidFill>
                <a:latin typeface="Poppins Light" panose="00000400000000000000"/>
                <a:ea typeface="Poppins Light" panose="00000400000000000000"/>
                <a:cs typeface="Poppins Light" panose="00000400000000000000"/>
                <a:sym typeface="Poppins Light" panose="00000400000000000000"/>
              </a:rPr>
              <a:t>Add any comment that you think will be relevant for the client’s understanding.</a:t>
            </a:r>
            <a:endParaRPr lang="en-US" sz="1800">
              <a:solidFill>
                <a:srgbClr val="292929"/>
              </a:solidFill>
              <a:latin typeface="Poppins Light" panose="00000400000000000000"/>
              <a:ea typeface="Poppins Light" panose="00000400000000000000"/>
              <a:cs typeface="Poppins Light" panose="00000400000000000000"/>
              <a:sym typeface="Poppins Light" panose="00000400000000000000"/>
            </a:endParaRPr>
          </a:p>
        </p:txBody>
      </p:sp>
      <p:grpSp>
        <p:nvGrpSpPr>
          <p:cNvPr id="9" name="Group 9"/>
          <p:cNvGrpSpPr/>
          <p:nvPr/>
        </p:nvGrpSpPr>
        <p:grpSpPr>
          <a:xfrm rot="0">
            <a:off x="16801788" y="8826926"/>
            <a:ext cx="431374" cy="431374"/>
            <a:chOff x="0" y="0"/>
            <a:chExt cx="575165" cy="575165"/>
          </a:xfrm>
        </p:grpSpPr>
        <p:sp>
          <p:nvSpPr>
            <p:cNvPr id="10" name="Freeform 10"/>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1" name="Freeform 11"/>
          <p:cNvSpPr/>
          <p:nvPr/>
        </p:nvSpPr>
        <p:spPr>
          <a:xfrm flipH="1">
            <a:off x="16949946"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2" name="Group 12"/>
          <p:cNvGrpSpPr/>
          <p:nvPr/>
        </p:nvGrpSpPr>
        <p:grpSpPr>
          <a:xfrm rot="-10800000">
            <a:off x="16230288" y="8826926"/>
            <a:ext cx="431374" cy="431374"/>
            <a:chOff x="0" y="0"/>
            <a:chExt cx="575165" cy="575165"/>
          </a:xfrm>
        </p:grpSpPr>
        <p:sp>
          <p:nvSpPr>
            <p:cNvPr id="13" name="Freeform 13"/>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929292"/>
            </a:solidFill>
          </p:spPr>
        </p:sp>
      </p:grpSp>
      <p:sp>
        <p:nvSpPr>
          <p:cNvPr id="14" name="Freeform 14"/>
          <p:cNvSpPr/>
          <p:nvPr/>
        </p:nvSpPr>
        <p:spPr>
          <a:xfrm rot="-10800000" flipH="1">
            <a:off x="16378446"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5" name="Group 15"/>
          <p:cNvGrpSpPr/>
          <p:nvPr/>
        </p:nvGrpSpPr>
        <p:grpSpPr>
          <a:xfrm rot="0">
            <a:off x="12253263" y="4229100"/>
            <a:ext cx="4125182" cy="4047839"/>
            <a:chOff x="0" y="0"/>
            <a:chExt cx="5500243" cy="5397119"/>
          </a:xfrm>
        </p:grpSpPr>
        <p:sp>
          <p:nvSpPr>
            <p:cNvPr id="16" name="Freeform 16"/>
            <p:cNvSpPr/>
            <p:nvPr/>
          </p:nvSpPr>
          <p:spPr>
            <a:xfrm>
              <a:off x="0" y="0"/>
              <a:ext cx="5500243" cy="5397119"/>
            </a:xfrm>
            <a:custGeom>
              <a:avLst/>
              <a:gdLst/>
              <a:ahLst/>
              <a:cxnLst/>
              <a:rect l="l" t="t" r="r" b="b"/>
              <a:pathLst>
                <a:path w="5500243" h="5397119">
                  <a:moveTo>
                    <a:pt x="0" y="0"/>
                  </a:moveTo>
                  <a:lnTo>
                    <a:pt x="5500243" y="0"/>
                  </a:lnTo>
                  <a:lnTo>
                    <a:pt x="5500243" y="5397119"/>
                  </a:lnTo>
                  <a:lnTo>
                    <a:pt x="0" y="5397119"/>
                  </a:lnTo>
                  <a:lnTo>
                    <a:pt x="0" y="0"/>
                  </a:lnTo>
                  <a:close/>
                </a:path>
              </a:pathLst>
            </a:custGeom>
            <a:blipFill>
              <a:blip r:embed="rId4"/>
              <a:stretch>
                <a:fillRect t="-104" b="-104"/>
              </a:stretch>
            </a:blipFill>
          </p:spPr>
        </p:sp>
      </p:grpSp>
      <p:grpSp>
        <p:nvGrpSpPr>
          <p:cNvPr id="17" name="Group 17"/>
          <p:cNvGrpSpPr/>
          <p:nvPr/>
        </p:nvGrpSpPr>
        <p:grpSpPr>
          <a:xfrm rot="-8206144">
            <a:off x="12969975" y="7490877"/>
            <a:ext cx="406400" cy="482600"/>
            <a:chOff x="0" y="0"/>
            <a:chExt cx="541867" cy="643467"/>
          </a:xfrm>
        </p:grpSpPr>
        <p:sp>
          <p:nvSpPr>
            <p:cNvPr id="18" name="Freeform 18"/>
            <p:cNvSpPr/>
            <p:nvPr/>
          </p:nvSpPr>
          <p:spPr>
            <a:xfrm>
              <a:off x="16891" y="16891"/>
              <a:ext cx="508000" cy="609600"/>
            </a:xfrm>
            <a:custGeom>
              <a:avLst/>
              <a:gdLst/>
              <a:ahLst/>
              <a:cxnLst/>
              <a:rect l="l" t="t" r="r" b="b"/>
              <a:pathLst>
                <a:path w="508000" h="609600">
                  <a:moveTo>
                    <a:pt x="0" y="352933"/>
                  </a:moveTo>
                  <a:lnTo>
                    <a:pt x="127000" y="352933"/>
                  </a:lnTo>
                  <a:lnTo>
                    <a:pt x="127000" y="0"/>
                  </a:lnTo>
                  <a:lnTo>
                    <a:pt x="381000" y="0"/>
                  </a:lnTo>
                  <a:lnTo>
                    <a:pt x="381000" y="352933"/>
                  </a:lnTo>
                  <a:lnTo>
                    <a:pt x="508000" y="352933"/>
                  </a:lnTo>
                  <a:lnTo>
                    <a:pt x="254000" y="609600"/>
                  </a:lnTo>
                  <a:close/>
                </a:path>
              </a:pathLst>
            </a:custGeom>
            <a:solidFill>
              <a:srgbClr val="FFC000"/>
            </a:solidFill>
          </p:spPr>
        </p:sp>
        <p:sp>
          <p:nvSpPr>
            <p:cNvPr id="19" name="Freeform 19"/>
            <p:cNvSpPr/>
            <p:nvPr/>
          </p:nvSpPr>
          <p:spPr>
            <a:xfrm>
              <a:off x="61" y="0"/>
              <a:ext cx="541787" cy="643509"/>
            </a:xfrm>
            <a:custGeom>
              <a:avLst/>
              <a:gdLst/>
              <a:ahLst/>
              <a:cxnLst/>
              <a:rect l="l" t="t" r="r" b="b"/>
              <a:pathLst>
                <a:path w="541787" h="643509">
                  <a:moveTo>
                    <a:pt x="16830" y="352933"/>
                  </a:moveTo>
                  <a:lnTo>
                    <a:pt x="143830" y="352933"/>
                  </a:lnTo>
                  <a:lnTo>
                    <a:pt x="143830" y="369824"/>
                  </a:lnTo>
                  <a:lnTo>
                    <a:pt x="126939" y="369824"/>
                  </a:lnTo>
                  <a:lnTo>
                    <a:pt x="126939" y="16891"/>
                  </a:lnTo>
                  <a:cubicBezTo>
                    <a:pt x="126939" y="7620"/>
                    <a:pt x="134559" y="0"/>
                    <a:pt x="143830" y="0"/>
                  </a:cubicBezTo>
                  <a:lnTo>
                    <a:pt x="397830" y="0"/>
                  </a:lnTo>
                  <a:cubicBezTo>
                    <a:pt x="407228" y="0"/>
                    <a:pt x="414721" y="7620"/>
                    <a:pt x="414721" y="16891"/>
                  </a:cubicBezTo>
                  <a:lnTo>
                    <a:pt x="414721" y="369824"/>
                  </a:lnTo>
                  <a:lnTo>
                    <a:pt x="397830" y="369824"/>
                  </a:lnTo>
                  <a:lnTo>
                    <a:pt x="397830" y="352933"/>
                  </a:lnTo>
                  <a:lnTo>
                    <a:pt x="524830" y="352933"/>
                  </a:lnTo>
                  <a:cubicBezTo>
                    <a:pt x="531688" y="352933"/>
                    <a:pt x="537784" y="356997"/>
                    <a:pt x="540451" y="363347"/>
                  </a:cubicBezTo>
                  <a:cubicBezTo>
                    <a:pt x="543118" y="369697"/>
                    <a:pt x="541721" y="376936"/>
                    <a:pt x="536895" y="381762"/>
                  </a:cubicBezTo>
                  <a:lnTo>
                    <a:pt x="282895" y="638429"/>
                  </a:lnTo>
                  <a:cubicBezTo>
                    <a:pt x="279720" y="641604"/>
                    <a:pt x="275402" y="643509"/>
                    <a:pt x="270830" y="643509"/>
                  </a:cubicBezTo>
                  <a:cubicBezTo>
                    <a:pt x="266258" y="643509"/>
                    <a:pt x="261940" y="641731"/>
                    <a:pt x="258765" y="638429"/>
                  </a:cubicBezTo>
                  <a:lnTo>
                    <a:pt x="4892" y="381762"/>
                  </a:lnTo>
                  <a:cubicBezTo>
                    <a:pt x="66" y="376936"/>
                    <a:pt x="-1331" y="369697"/>
                    <a:pt x="1336" y="363347"/>
                  </a:cubicBezTo>
                  <a:cubicBezTo>
                    <a:pt x="4003" y="356997"/>
                    <a:pt x="10099" y="352933"/>
                    <a:pt x="16957" y="352933"/>
                  </a:cubicBezTo>
                  <a:moveTo>
                    <a:pt x="16957" y="386842"/>
                  </a:moveTo>
                  <a:lnTo>
                    <a:pt x="16957" y="369824"/>
                  </a:lnTo>
                  <a:lnTo>
                    <a:pt x="29022" y="357886"/>
                  </a:lnTo>
                  <a:lnTo>
                    <a:pt x="283022" y="614553"/>
                  </a:lnTo>
                  <a:lnTo>
                    <a:pt x="270957" y="626491"/>
                  </a:lnTo>
                  <a:lnTo>
                    <a:pt x="258892" y="614553"/>
                  </a:lnTo>
                  <a:lnTo>
                    <a:pt x="512892" y="357886"/>
                  </a:lnTo>
                  <a:lnTo>
                    <a:pt x="524957" y="369824"/>
                  </a:lnTo>
                  <a:lnTo>
                    <a:pt x="524957" y="386715"/>
                  </a:lnTo>
                  <a:lnTo>
                    <a:pt x="397957" y="386715"/>
                  </a:lnTo>
                  <a:cubicBezTo>
                    <a:pt x="388559" y="386715"/>
                    <a:pt x="381066" y="379095"/>
                    <a:pt x="381066" y="369824"/>
                  </a:cubicBezTo>
                  <a:lnTo>
                    <a:pt x="381066" y="16891"/>
                  </a:lnTo>
                  <a:lnTo>
                    <a:pt x="397957" y="16891"/>
                  </a:lnTo>
                  <a:lnTo>
                    <a:pt x="397957" y="33909"/>
                  </a:lnTo>
                  <a:lnTo>
                    <a:pt x="143957" y="33909"/>
                  </a:lnTo>
                  <a:lnTo>
                    <a:pt x="143957" y="16891"/>
                  </a:lnTo>
                  <a:lnTo>
                    <a:pt x="160848" y="16891"/>
                  </a:lnTo>
                  <a:lnTo>
                    <a:pt x="160848" y="369824"/>
                  </a:lnTo>
                  <a:cubicBezTo>
                    <a:pt x="160848" y="379222"/>
                    <a:pt x="153228" y="386715"/>
                    <a:pt x="143957" y="386715"/>
                  </a:cubicBezTo>
                  <a:lnTo>
                    <a:pt x="16957" y="386715"/>
                  </a:lnTo>
                  <a:close/>
                </a:path>
              </a:pathLst>
            </a:custGeom>
            <a:solidFill>
              <a:srgbClr val="1C334E"/>
            </a:solid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76200" y="1"/>
            <a:ext cx="11819716" cy="10287000"/>
            <a:chOff x="0" y="0"/>
            <a:chExt cx="15759621" cy="13716000"/>
          </a:xfrm>
        </p:grpSpPr>
        <p:sp>
          <p:nvSpPr>
            <p:cNvPr id="3" name="Freeform 3"/>
            <p:cNvSpPr/>
            <p:nvPr/>
          </p:nvSpPr>
          <p:spPr>
            <a:xfrm>
              <a:off x="0" y="0"/>
              <a:ext cx="15759685" cy="13716000"/>
            </a:xfrm>
            <a:custGeom>
              <a:avLst/>
              <a:gdLst/>
              <a:ahLst/>
              <a:cxnLst/>
              <a:rect l="l" t="t" r="r" b="b"/>
              <a:pathLst>
                <a:path w="15759685" h="13716000">
                  <a:moveTo>
                    <a:pt x="0" y="0"/>
                  </a:moveTo>
                  <a:lnTo>
                    <a:pt x="15759685" y="0"/>
                  </a:lnTo>
                  <a:lnTo>
                    <a:pt x="15759685" y="13716000"/>
                  </a:lnTo>
                  <a:lnTo>
                    <a:pt x="0" y="13716000"/>
                  </a:lnTo>
                  <a:lnTo>
                    <a:pt x="0" y="0"/>
                  </a:lnTo>
                  <a:close/>
                </a:path>
              </a:pathLst>
            </a:custGeom>
            <a:blipFill>
              <a:blip r:embed="rId1"/>
              <a:stretch>
                <a:fillRect t="-23077" b="-23077"/>
              </a:stretch>
            </a:blipFill>
          </p:spPr>
        </p:sp>
      </p:grpSp>
      <p:grpSp>
        <p:nvGrpSpPr>
          <p:cNvPr id="4" name="Group 4"/>
          <p:cNvGrpSpPr/>
          <p:nvPr/>
        </p:nvGrpSpPr>
        <p:grpSpPr>
          <a:xfrm rot="-5400000">
            <a:off x="624275" y="404427"/>
            <a:ext cx="546709" cy="1795258"/>
            <a:chOff x="0" y="0"/>
            <a:chExt cx="728945" cy="2393677"/>
          </a:xfrm>
        </p:grpSpPr>
        <p:sp>
          <p:nvSpPr>
            <p:cNvPr id="5" name="Freeform 5"/>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292929"/>
            </a:solidFill>
          </p:spPr>
        </p:sp>
      </p:grpSp>
      <p:sp>
        <p:nvSpPr>
          <p:cNvPr id="6" name="TextBox 6"/>
          <p:cNvSpPr txBox="1"/>
          <p:nvPr/>
        </p:nvSpPr>
        <p:spPr>
          <a:xfrm>
            <a:off x="1061006" y="959155"/>
            <a:ext cx="1146786" cy="514350"/>
          </a:xfrm>
          <a:prstGeom prst="rect">
            <a:avLst/>
          </a:prstGeom>
        </p:spPr>
        <p:txBody>
          <a:bodyPr lIns="0" tIns="0" rIns="0" bIns="0" rtlCol="0" anchor="t">
            <a:spAutoFit/>
          </a:bodyPr>
          <a:lstStyle/>
          <a:p>
            <a:pPr algn="just">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2325827" y="714375"/>
            <a:ext cx="3930600" cy="1086743"/>
          </a:xfrm>
          <a:prstGeom prst="rect">
            <a:avLst/>
          </a:prstGeom>
        </p:spPr>
        <p:txBody>
          <a:bodyPr lIns="0" tIns="0" rIns="0" bIns="0" rtlCol="0" anchor="t">
            <a:spAutoFit/>
          </a:bodyPr>
          <a:lstStyle/>
          <a:p>
            <a:pPr algn="l">
              <a:lnSpc>
                <a:spcPts val="8400"/>
              </a:lnSpc>
            </a:pPr>
            <a:r>
              <a:rPr lang="en-US" sz="7000" b="1">
                <a:solidFill>
                  <a:srgbClr val="292929"/>
                </a:solidFill>
                <a:latin typeface="Montserrat Bold" panose="00000800000000000000"/>
                <a:ea typeface="Montserrat Bold" panose="00000800000000000000"/>
                <a:cs typeface="Montserrat Bold" panose="00000800000000000000"/>
                <a:sym typeface="Montserrat Bold" panose="00000800000000000000"/>
              </a:rPr>
              <a:t>View 2</a:t>
            </a:r>
            <a:endParaRPr lang="en-US" sz="7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TextBox 8"/>
          <p:cNvSpPr txBox="1"/>
          <p:nvPr/>
        </p:nvSpPr>
        <p:spPr>
          <a:xfrm>
            <a:off x="12325827" y="2037135"/>
            <a:ext cx="5733573" cy="1130373"/>
          </a:xfrm>
          <a:prstGeom prst="rect">
            <a:avLst/>
          </a:prstGeom>
        </p:spPr>
        <p:txBody>
          <a:bodyPr lIns="0" tIns="0" rIns="0" bIns="0" rtlCol="0" anchor="t">
            <a:spAutoFit/>
          </a:bodyPr>
          <a:lstStyle/>
          <a:p>
            <a:pPr algn="l">
              <a:lnSpc>
                <a:spcPts val="3920"/>
              </a:lnSpc>
            </a:pPr>
            <a:r>
              <a:rPr lang="en-US" sz="1800">
                <a:solidFill>
                  <a:srgbClr val="292929"/>
                </a:solidFill>
                <a:latin typeface="Poppins Light" panose="00000400000000000000"/>
                <a:ea typeface="Poppins Light" panose="00000400000000000000"/>
                <a:cs typeface="Poppins Light" panose="00000400000000000000"/>
                <a:sym typeface="Poppins Light" panose="00000400000000000000"/>
              </a:rPr>
              <a:t>The more views the better!</a:t>
            </a:r>
            <a:endParaRPr lang="en-US" sz="1800">
              <a:solidFill>
                <a:srgbClr val="292929"/>
              </a:solidFill>
              <a:latin typeface="Poppins Light" panose="00000400000000000000"/>
              <a:ea typeface="Poppins Light" panose="00000400000000000000"/>
              <a:cs typeface="Poppins Light" panose="00000400000000000000"/>
              <a:sym typeface="Poppins Light" panose="00000400000000000000"/>
            </a:endParaRPr>
          </a:p>
          <a:p>
            <a:pPr algn="l">
              <a:lnSpc>
                <a:spcPts val="3920"/>
              </a:lnSpc>
            </a:pPr>
            <a:r>
              <a:rPr lang="en-US" sz="1800" b="1">
                <a:solidFill>
                  <a:srgbClr val="292929"/>
                </a:solidFill>
                <a:latin typeface="Poppins Bold" panose="00000800000000000000"/>
                <a:ea typeface="Poppins Bold" panose="00000800000000000000"/>
                <a:cs typeface="Poppins Bold" panose="00000800000000000000"/>
                <a:sym typeface="Poppins Bold" panose="00000800000000000000"/>
              </a:rPr>
              <a:t>3D renders for Client’s submission is compulsory</a:t>
            </a:r>
            <a:r>
              <a:rPr lang="en-US" sz="1800">
                <a:solidFill>
                  <a:srgbClr val="292929"/>
                </a:solidFill>
                <a:latin typeface="Poppins Light" panose="00000400000000000000"/>
                <a:ea typeface="Poppins Light" panose="00000400000000000000"/>
                <a:cs typeface="Poppins Light" panose="00000400000000000000"/>
                <a:sym typeface="Poppins Light" panose="00000400000000000000"/>
              </a:rPr>
              <a:t>.</a:t>
            </a:r>
            <a:endParaRPr lang="en-US" sz="1800">
              <a:solidFill>
                <a:srgbClr val="292929"/>
              </a:solidFill>
              <a:latin typeface="Poppins Light" panose="00000400000000000000"/>
              <a:ea typeface="Poppins Light" panose="00000400000000000000"/>
              <a:cs typeface="Poppins Light" panose="00000400000000000000"/>
              <a:sym typeface="Poppins Light" panose="00000400000000000000"/>
            </a:endParaRPr>
          </a:p>
        </p:txBody>
      </p:sp>
      <p:grpSp>
        <p:nvGrpSpPr>
          <p:cNvPr id="9" name="Group 9"/>
          <p:cNvGrpSpPr/>
          <p:nvPr/>
        </p:nvGrpSpPr>
        <p:grpSpPr>
          <a:xfrm rot="0">
            <a:off x="16801788" y="8826926"/>
            <a:ext cx="431374" cy="431374"/>
            <a:chOff x="0" y="0"/>
            <a:chExt cx="575165" cy="575165"/>
          </a:xfrm>
        </p:grpSpPr>
        <p:sp>
          <p:nvSpPr>
            <p:cNvPr id="10" name="Freeform 10"/>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1" name="Freeform 11"/>
          <p:cNvSpPr/>
          <p:nvPr/>
        </p:nvSpPr>
        <p:spPr>
          <a:xfrm flipH="1">
            <a:off x="16949946"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2" name="Group 12"/>
          <p:cNvGrpSpPr/>
          <p:nvPr/>
        </p:nvGrpSpPr>
        <p:grpSpPr>
          <a:xfrm rot="-10800000">
            <a:off x="16230288" y="8826926"/>
            <a:ext cx="431374" cy="431374"/>
            <a:chOff x="0" y="0"/>
            <a:chExt cx="575165" cy="575165"/>
          </a:xfrm>
        </p:grpSpPr>
        <p:sp>
          <p:nvSpPr>
            <p:cNvPr id="13" name="Freeform 13"/>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929292"/>
            </a:solidFill>
          </p:spPr>
        </p:sp>
      </p:grpSp>
      <p:sp>
        <p:nvSpPr>
          <p:cNvPr id="14" name="Freeform 14"/>
          <p:cNvSpPr/>
          <p:nvPr/>
        </p:nvSpPr>
        <p:spPr>
          <a:xfrm rot="-10800000" flipH="1">
            <a:off x="16378446"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5" name="Group 15"/>
          <p:cNvGrpSpPr/>
          <p:nvPr/>
        </p:nvGrpSpPr>
        <p:grpSpPr>
          <a:xfrm rot="0">
            <a:off x="12253263" y="4229100"/>
            <a:ext cx="4125182" cy="4047839"/>
            <a:chOff x="0" y="0"/>
            <a:chExt cx="5500243" cy="5397119"/>
          </a:xfrm>
        </p:grpSpPr>
        <p:sp>
          <p:nvSpPr>
            <p:cNvPr id="16" name="Freeform 16"/>
            <p:cNvSpPr/>
            <p:nvPr/>
          </p:nvSpPr>
          <p:spPr>
            <a:xfrm>
              <a:off x="0" y="0"/>
              <a:ext cx="5500243" cy="5397119"/>
            </a:xfrm>
            <a:custGeom>
              <a:avLst/>
              <a:gdLst/>
              <a:ahLst/>
              <a:cxnLst/>
              <a:rect l="l" t="t" r="r" b="b"/>
              <a:pathLst>
                <a:path w="5500243" h="5397119">
                  <a:moveTo>
                    <a:pt x="0" y="0"/>
                  </a:moveTo>
                  <a:lnTo>
                    <a:pt x="5500243" y="0"/>
                  </a:lnTo>
                  <a:lnTo>
                    <a:pt x="5500243" y="5397119"/>
                  </a:lnTo>
                  <a:lnTo>
                    <a:pt x="0" y="5397119"/>
                  </a:lnTo>
                  <a:lnTo>
                    <a:pt x="0" y="0"/>
                  </a:lnTo>
                  <a:close/>
                </a:path>
              </a:pathLst>
            </a:custGeom>
            <a:blipFill>
              <a:blip r:embed="rId4"/>
              <a:stretch>
                <a:fillRect t="-104" b="-104"/>
              </a:stretch>
            </a:blipFill>
          </p:spPr>
        </p:sp>
      </p:grpSp>
      <p:grpSp>
        <p:nvGrpSpPr>
          <p:cNvPr id="17" name="Group 17"/>
          <p:cNvGrpSpPr/>
          <p:nvPr/>
        </p:nvGrpSpPr>
        <p:grpSpPr>
          <a:xfrm rot="8534085">
            <a:off x="14112654" y="5809183"/>
            <a:ext cx="406400" cy="482600"/>
            <a:chOff x="0" y="0"/>
            <a:chExt cx="541867" cy="643467"/>
          </a:xfrm>
        </p:grpSpPr>
        <p:sp>
          <p:nvSpPr>
            <p:cNvPr id="18" name="Freeform 18"/>
            <p:cNvSpPr/>
            <p:nvPr/>
          </p:nvSpPr>
          <p:spPr>
            <a:xfrm>
              <a:off x="16891" y="16891"/>
              <a:ext cx="508000" cy="609600"/>
            </a:xfrm>
            <a:custGeom>
              <a:avLst/>
              <a:gdLst/>
              <a:ahLst/>
              <a:cxnLst/>
              <a:rect l="l" t="t" r="r" b="b"/>
              <a:pathLst>
                <a:path w="508000" h="609600">
                  <a:moveTo>
                    <a:pt x="0" y="352933"/>
                  </a:moveTo>
                  <a:lnTo>
                    <a:pt x="127000" y="352933"/>
                  </a:lnTo>
                  <a:lnTo>
                    <a:pt x="127000" y="0"/>
                  </a:lnTo>
                  <a:lnTo>
                    <a:pt x="381000" y="0"/>
                  </a:lnTo>
                  <a:lnTo>
                    <a:pt x="381000" y="352933"/>
                  </a:lnTo>
                  <a:lnTo>
                    <a:pt x="508000" y="352933"/>
                  </a:lnTo>
                  <a:lnTo>
                    <a:pt x="254000" y="609600"/>
                  </a:lnTo>
                  <a:close/>
                </a:path>
              </a:pathLst>
            </a:custGeom>
            <a:solidFill>
              <a:srgbClr val="FFC000"/>
            </a:solidFill>
          </p:spPr>
        </p:sp>
        <p:sp>
          <p:nvSpPr>
            <p:cNvPr id="19" name="Freeform 19"/>
            <p:cNvSpPr/>
            <p:nvPr/>
          </p:nvSpPr>
          <p:spPr>
            <a:xfrm>
              <a:off x="61" y="0"/>
              <a:ext cx="541787" cy="643509"/>
            </a:xfrm>
            <a:custGeom>
              <a:avLst/>
              <a:gdLst/>
              <a:ahLst/>
              <a:cxnLst/>
              <a:rect l="l" t="t" r="r" b="b"/>
              <a:pathLst>
                <a:path w="541787" h="643509">
                  <a:moveTo>
                    <a:pt x="16830" y="352933"/>
                  </a:moveTo>
                  <a:lnTo>
                    <a:pt x="143830" y="352933"/>
                  </a:lnTo>
                  <a:lnTo>
                    <a:pt x="143830" y="369824"/>
                  </a:lnTo>
                  <a:lnTo>
                    <a:pt x="126939" y="369824"/>
                  </a:lnTo>
                  <a:lnTo>
                    <a:pt x="126939" y="16891"/>
                  </a:lnTo>
                  <a:cubicBezTo>
                    <a:pt x="126939" y="7620"/>
                    <a:pt x="134559" y="0"/>
                    <a:pt x="143830" y="0"/>
                  </a:cubicBezTo>
                  <a:lnTo>
                    <a:pt x="397830" y="0"/>
                  </a:lnTo>
                  <a:cubicBezTo>
                    <a:pt x="407228" y="0"/>
                    <a:pt x="414721" y="7620"/>
                    <a:pt x="414721" y="16891"/>
                  </a:cubicBezTo>
                  <a:lnTo>
                    <a:pt x="414721" y="369824"/>
                  </a:lnTo>
                  <a:lnTo>
                    <a:pt x="397830" y="369824"/>
                  </a:lnTo>
                  <a:lnTo>
                    <a:pt x="397830" y="352933"/>
                  </a:lnTo>
                  <a:lnTo>
                    <a:pt x="524830" y="352933"/>
                  </a:lnTo>
                  <a:cubicBezTo>
                    <a:pt x="531688" y="352933"/>
                    <a:pt x="537784" y="356997"/>
                    <a:pt x="540451" y="363347"/>
                  </a:cubicBezTo>
                  <a:cubicBezTo>
                    <a:pt x="543118" y="369697"/>
                    <a:pt x="541721" y="376936"/>
                    <a:pt x="536895" y="381762"/>
                  </a:cubicBezTo>
                  <a:lnTo>
                    <a:pt x="282895" y="638429"/>
                  </a:lnTo>
                  <a:cubicBezTo>
                    <a:pt x="279720" y="641604"/>
                    <a:pt x="275402" y="643509"/>
                    <a:pt x="270830" y="643509"/>
                  </a:cubicBezTo>
                  <a:cubicBezTo>
                    <a:pt x="266258" y="643509"/>
                    <a:pt x="261940" y="641731"/>
                    <a:pt x="258765" y="638429"/>
                  </a:cubicBezTo>
                  <a:lnTo>
                    <a:pt x="4892" y="381762"/>
                  </a:lnTo>
                  <a:cubicBezTo>
                    <a:pt x="66" y="376936"/>
                    <a:pt x="-1331" y="369697"/>
                    <a:pt x="1336" y="363347"/>
                  </a:cubicBezTo>
                  <a:cubicBezTo>
                    <a:pt x="4003" y="356997"/>
                    <a:pt x="10099" y="352933"/>
                    <a:pt x="16957" y="352933"/>
                  </a:cubicBezTo>
                  <a:moveTo>
                    <a:pt x="16957" y="386842"/>
                  </a:moveTo>
                  <a:lnTo>
                    <a:pt x="16957" y="369824"/>
                  </a:lnTo>
                  <a:lnTo>
                    <a:pt x="29022" y="357886"/>
                  </a:lnTo>
                  <a:lnTo>
                    <a:pt x="283022" y="614553"/>
                  </a:lnTo>
                  <a:lnTo>
                    <a:pt x="270957" y="626491"/>
                  </a:lnTo>
                  <a:lnTo>
                    <a:pt x="258892" y="614553"/>
                  </a:lnTo>
                  <a:lnTo>
                    <a:pt x="512892" y="357886"/>
                  </a:lnTo>
                  <a:lnTo>
                    <a:pt x="524957" y="369824"/>
                  </a:lnTo>
                  <a:lnTo>
                    <a:pt x="524957" y="386715"/>
                  </a:lnTo>
                  <a:lnTo>
                    <a:pt x="397957" y="386715"/>
                  </a:lnTo>
                  <a:cubicBezTo>
                    <a:pt x="388559" y="386715"/>
                    <a:pt x="381066" y="379095"/>
                    <a:pt x="381066" y="369824"/>
                  </a:cubicBezTo>
                  <a:lnTo>
                    <a:pt x="381066" y="16891"/>
                  </a:lnTo>
                  <a:lnTo>
                    <a:pt x="397957" y="16891"/>
                  </a:lnTo>
                  <a:lnTo>
                    <a:pt x="397957" y="33909"/>
                  </a:lnTo>
                  <a:lnTo>
                    <a:pt x="143957" y="33909"/>
                  </a:lnTo>
                  <a:lnTo>
                    <a:pt x="143957" y="16891"/>
                  </a:lnTo>
                  <a:lnTo>
                    <a:pt x="160848" y="16891"/>
                  </a:lnTo>
                  <a:lnTo>
                    <a:pt x="160848" y="369824"/>
                  </a:lnTo>
                  <a:cubicBezTo>
                    <a:pt x="160848" y="379222"/>
                    <a:pt x="153228" y="386715"/>
                    <a:pt x="143957" y="386715"/>
                  </a:cubicBezTo>
                  <a:lnTo>
                    <a:pt x="16957" y="386715"/>
                  </a:lnTo>
                  <a:close/>
                </a:path>
              </a:pathLst>
            </a:custGeom>
            <a:solidFill>
              <a:srgbClr val="1C334E"/>
            </a:solid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28700" y="0"/>
            <a:ext cx="17259300" cy="5143500"/>
            <a:chOff x="0" y="0"/>
            <a:chExt cx="23012400" cy="6858000"/>
          </a:xfrm>
        </p:grpSpPr>
        <p:sp>
          <p:nvSpPr>
            <p:cNvPr id="3" name="Freeform 3"/>
            <p:cNvSpPr/>
            <p:nvPr/>
          </p:nvSpPr>
          <p:spPr>
            <a:xfrm>
              <a:off x="0" y="0"/>
              <a:ext cx="23012400" cy="6858000"/>
            </a:xfrm>
            <a:custGeom>
              <a:avLst/>
              <a:gdLst/>
              <a:ahLst/>
              <a:cxnLst/>
              <a:rect l="l" t="t" r="r" b="b"/>
              <a:pathLst>
                <a:path w="23012400" h="6858000">
                  <a:moveTo>
                    <a:pt x="0" y="0"/>
                  </a:moveTo>
                  <a:lnTo>
                    <a:pt x="23012400" y="0"/>
                  </a:lnTo>
                  <a:lnTo>
                    <a:pt x="23012400" y="6858000"/>
                  </a:lnTo>
                  <a:lnTo>
                    <a:pt x="0" y="6858000"/>
                  </a:lnTo>
                  <a:lnTo>
                    <a:pt x="0" y="0"/>
                  </a:lnTo>
                  <a:close/>
                </a:path>
              </a:pathLst>
            </a:custGeom>
            <a:blipFill>
              <a:blip r:embed="rId1"/>
              <a:stretch>
                <a:fillRect t="-29752" b="-29752"/>
              </a:stretch>
            </a:blipFill>
          </p:spPr>
        </p:sp>
      </p:grpSp>
      <p:sp>
        <p:nvSpPr>
          <p:cNvPr id="4" name="Freeform 4"/>
          <p:cNvSpPr/>
          <p:nvPr/>
        </p:nvSpPr>
        <p:spPr>
          <a:xfrm>
            <a:off x="10169903" y="1092421"/>
            <a:ext cx="5827309" cy="8119681"/>
          </a:xfrm>
          <a:custGeom>
            <a:avLst/>
            <a:gdLst/>
            <a:ahLst/>
            <a:cxnLst/>
            <a:rect l="l" t="t" r="r" b="b"/>
            <a:pathLst>
              <a:path w="5827309" h="8119681">
                <a:moveTo>
                  <a:pt x="0" y="0"/>
                </a:moveTo>
                <a:lnTo>
                  <a:pt x="5827309" y="0"/>
                </a:lnTo>
                <a:lnTo>
                  <a:pt x="5827309" y="8119681"/>
                </a:lnTo>
                <a:lnTo>
                  <a:pt x="0" y="81196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23705" y="1049411"/>
            <a:ext cx="5916519" cy="8208891"/>
          </a:xfrm>
          <a:custGeom>
            <a:avLst/>
            <a:gdLst/>
            <a:ahLst/>
            <a:cxnLst/>
            <a:rect l="l" t="t" r="r" b="b"/>
            <a:pathLst>
              <a:path w="5916519" h="8208891">
                <a:moveTo>
                  <a:pt x="0" y="0"/>
                </a:moveTo>
                <a:lnTo>
                  <a:pt x="5916519" y="0"/>
                </a:lnTo>
                <a:lnTo>
                  <a:pt x="5916519" y="8208890"/>
                </a:lnTo>
                <a:lnTo>
                  <a:pt x="0" y="82088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rot="0">
            <a:off x="10445497" y="1361644"/>
            <a:ext cx="5277713" cy="7581236"/>
            <a:chOff x="0" y="0"/>
            <a:chExt cx="7036951" cy="10108315"/>
          </a:xfrm>
        </p:grpSpPr>
        <p:sp>
          <p:nvSpPr>
            <p:cNvPr id="7" name="Freeform 7"/>
            <p:cNvSpPr/>
            <p:nvPr/>
          </p:nvSpPr>
          <p:spPr>
            <a:xfrm>
              <a:off x="0" y="0"/>
              <a:ext cx="7036943" cy="10108311"/>
            </a:xfrm>
            <a:custGeom>
              <a:avLst/>
              <a:gdLst/>
              <a:ahLst/>
              <a:cxnLst/>
              <a:rect l="l" t="t" r="r" b="b"/>
              <a:pathLst>
                <a:path w="7036943" h="10108311">
                  <a:moveTo>
                    <a:pt x="7034784" y="9938385"/>
                  </a:moveTo>
                  <a:cubicBezTo>
                    <a:pt x="7034784" y="10031857"/>
                    <a:pt x="6958330" y="10108311"/>
                    <a:pt x="6864858" y="10108311"/>
                  </a:cubicBezTo>
                  <a:lnTo>
                    <a:pt x="169926" y="10108311"/>
                  </a:lnTo>
                  <a:cubicBezTo>
                    <a:pt x="76454" y="10108311"/>
                    <a:pt x="0" y="10031857"/>
                    <a:pt x="0" y="9938385"/>
                  </a:cubicBezTo>
                  <a:lnTo>
                    <a:pt x="0" y="169926"/>
                  </a:lnTo>
                  <a:cubicBezTo>
                    <a:pt x="0" y="76454"/>
                    <a:pt x="76454" y="0"/>
                    <a:pt x="169926" y="0"/>
                  </a:cubicBezTo>
                  <a:lnTo>
                    <a:pt x="6867017" y="0"/>
                  </a:lnTo>
                  <a:cubicBezTo>
                    <a:pt x="6960489" y="0"/>
                    <a:pt x="7036943" y="76454"/>
                    <a:pt x="7036943" y="169926"/>
                  </a:cubicBezTo>
                  <a:lnTo>
                    <a:pt x="7036943" y="9938385"/>
                  </a:lnTo>
                  <a:close/>
                </a:path>
              </a:pathLst>
            </a:custGeom>
            <a:blipFill>
              <a:blip r:embed="rId6"/>
              <a:stretch>
                <a:fillRect l="-89814" r="-89815"/>
              </a:stretch>
            </a:blipFill>
          </p:spPr>
        </p:sp>
      </p:grpSp>
      <p:grpSp>
        <p:nvGrpSpPr>
          <p:cNvPr id="8" name="Group 8"/>
          <p:cNvGrpSpPr/>
          <p:nvPr/>
        </p:nvGrpSpPr>
        <p:grpSpPr>
          <a:xfrm rot="0">
            <a:off x="12571427" y="1179961"/>
            <a:ext cx="100302" cy="95735"/>
            <a:chOff x="0" y="0"/>
            <a:chExt cx="133736" cy="127647"/>
          </a:xfrm>
        </p:grpSpPr>
        <p:sp>
          <p:nvSpPr>
            <p:cNvPr id="9" name="Freeform 9"/>
            <p:cNvSpPr/>
            <p:nvPr/>
          </p:nvSpPr>
          <p:spPr>
            <a:xfrm>
              <a:off x="2857" y="126"/>
              <a:ext cx="127889" cy="127383"/>
            </a:xfrm>
            <a:custGeom>
              <a:avLst/>
              <a:gdLst/>
              <a:ahLst/>
              <a:cxnLst/>
              <a:rect l="l" t="t" r="r" b="b"/>
              <a:pathLst>
                <a:path w="127889" h="127383">
                  <a:moveTo>
                    <a:pt x="64072" y="1"/>
                  </a:moveTo>
                  <a:cubicBezTo>
                    <a:pt x="41212" y="-126"/>
                    <a:pt x="20003" y="11939"/>
                    <a:pt x="8573" y="31751"/>
                  </a:cubicBezTo>
                  <a:cubicBezTo>
                    <a:pt x="-2857" y="51563"/>
                    <a:pt x="-2857" y="75820"/>
                    <a:pt x="8573" y="95632"/>
                  </a:cubicBezTo>
                  <a:cubicBezTo>
                    <a:pt x="20003" y="115444"/>
                    <a:pt x="41212" y="127509"/>
                    <a:pt x="63945" y="127382"/>
                  </a:cubicBezTo>
                  <a:cubicBezTo>
                    <a:pt x="86805" y="127509"/>
                    <a:pt x="107887" y="115317"/>
                    <a:pt x="119317" y="95632"/>
                  </a:cubicBezTo>
                  <a:cubicBezTo>
                    <a:pt x="130747" y="75947"/>
                    <a:pt x="130747" y="51563"/>
                    <a:pt x="119317" y="31751"/>
                  </a:cubicBezTo>
                  <a:cubicBezTo>
                    <a:pt x="107887" y="11939"/>
                    <a:pt x="86805" y="-126"/>
                    <a:pt x="64072" y="1"/>
                  </a:cubicBezTo>
                  <a:close/>
                </a:path>
              </a:pathLst>
            </a:custGeom>
            <a:solidFill>
              <a:srgbClr val="333333"/>
            </a:solidFill>
          </p:spPr>
        </p:sp>
      </p:grpSp>
      <p:grpSp>
        <p:nvGrpSpPr>
          <p:cNvPr id="10" name="Group 10"/>
          <p:cNvGrpSpPr/>
          <p:nvPr/>
        </p:nvGrpSpPr>
        <p:grpSpPr>
          <a:xfrm rot="0">
            <a:off x="12782277" y="1159218"/>
            <a:ext cx="143767" cy="137220"/>
            <a:chOff x="0" y="0"/>
            <a:chExt cx="191689" cy="182960"/>
          </a:xfrm>
        </p:grpSpPr>
        <p:sp>
          <p:nvSpPr>
            <p:cNvPr id="11" name="Freeform 11"/>
            <p:cNvSpPr/>
            <p:nvPr/>
          </p:nvSpPr>
          <p:spPr>
            <a:xfrm>
              <a:off x="4096" y="126"/>
              <a:ext cx="183452" cy="182754"/>
            </a:xfrm>
            <a:custGeom>
              <a:avLst/>
              <a:gdLst/>
              <a:ahLst/>
              <a:cxnLst/>
              <a:rect l="l" t="t" r="r" b="b"/>
              <a:pathLst>
                <a:path w="183452" h="182754">
                  <a:moveTo>
                    <a:pt x="91789" y="1"/>
                  </a:moveTo>
                  <a:cubicBezTo>
                    <a:pt x="59023" y="-126"/>
                    <a:pt x="28670" y="17273"/>
                    <a:pt x="12287" y="45594"/>
                  </a:cubicBezTo>
                  <a:cubicBezTo>
                    <a:pt x="-4096" y="73915"/>
                    <a:pt x="-4096" y="108840"/>
                    <a:pt x="12287" y="137161"/>
                  </a:cubicBezTo>
                  <a:cubicBezTo>
                    <a:pt x="28670" y="165482"/>
                    <a:pt x="59023" y="182881"/>
                    <a:pt x="91789" y="182754"/>
                  </a:cubicBezTo>
                  <a:cubicBezTo>
                    <a:pt x="124555" y="182881"/>
                    <a:pt x="154781" y="165482"/>
                    <a:pt x="171164" y="137161"/>
                  </a:cubicBezTo>
                  <a:cubicBezTo>
                    <a:pt x="187547" y="108840"/>
                    <a:pt x="187547" y="73915"/>
                    <a:pt x="171164" y="45594"/>
                  </a:cubicBezTo>
                  <a:cubicBezTo>
                    <a:pt x="154781" y="17273"/>
                    <a:pt x="124428" y="-126"/>
                    <a:pt x="91789" y="1"/>
                  </a:cubicBezTo>
                  <a:close/>
                </a:path>
              </a:pathLst>
            </a:custGeom>
            <a:solidFill>
              <a:srgbClr val="333333"/>
            </a:solidFill>
          </p:spPr>
        </p:sp>
      </p:grpSp>
      <p:grpSp>
        <p:nvGrpSpPr>
          <p:cNvPr id="12" name="Group 12"/>
          <p:cNvGrpSpPr/>
          <p:nvPr/>
        </p:nvGrpSpPr>
        <p:grpSpPr>
          <a:xfrm rot="0">
            <a:off x="13045029" y="1189535"/>
            <a:ext cx="80242" cy="76588"/>
            <a:chOff x="0" y="0"/>
            <a:chExt cx="106990" cy="102118"/>
          </a:xfrm>
        </p:grpSpPr>
        <p:sp>
          <p:nvSpPr>
            <p:cNvPr id="13" name="Freeform 13"/>
            <p:cNvSpPr/>
            <p:nvPr/>
          </p:nvSpPr>
          <p:spPr>
            <a:xfrm>
              <a:off x="2286" y="126"/>
              <a:ext cx="102362" cy="101856"/>
            </a:xfrm>
            <a:custGeom>
              <a:avLst/>
              <a:gdLst/>
              <a:ahLst/>
              <a:cxnLst/>
              <a:rect l="l" t="t" r="r" b="b"/>
              <a:pathLst>
                <a:path w="102362" h="101856">
                  <a:moveTo>
                    <a:pt x="51181" y="1"/>
                  </a:moveTo>
                  <a:cubicBezTo>
                    <a:pt x="32893" y="-126"/>
                    <a:pt x="16002" y="9526"/>
                    <a:pt x="6858" y="25401"/>
                  </a:cubicBezTo>
                  <a:cubicBezTo>
                    <a:pt x="-2286" y="41276"/>
                    <a:pt x="-2286" y="60707"/>
                    <a:pt x="6858" y="76455"/>
                  </a:cubicBezTo>
                  <a:cubicBezTo>
                    <a:pt x="16002" y="92203"/>
                    <a:pt x="32893" y="101982"/>
                    <a:pt x="51181" y="101855"/>
                  </a:cubicBezTo>
                  <a:cubicBezTo>
                    <a:pt x="69469" y="101982"/>
                    <a:pt x="86360" y="92203"/>
                    <a:pt x="95504" y="76455"/>
                  </a:cubicBezTo>
                  <a:cubicBezTo>
                    <a:pt x="104648" y="60707"/>
                    <a:pt x="104648" y="41149"/>
                    <a:pt x="95504" y="25401"/>
                  </a:cubicBezTo>
                  <a:cubicBezTo>
                    <a:pt x="86360" y="9653"/>
                    <a:pt x="69469" y="-126"/>
                    <a:pt x="51181" y="1"/>
                  </a:cubicBezTo>
                  <a:close/>
                </a:path>
              </a:pathLst>
            </a:custGeom>
            <a:solidFill>
              <a:srgbClr val="333333"/>
            </a:solidFill>
          </p:spPr>
        </p:sp>
      </p:grpSp>
      <p:grpSp>
        <p:nvGrpSpPr>
          <p:cNvPr id="14" name="Group 14"/>
          <p:cNvGrpSpPr/>
          <p:nvPr/>
        </p:nvGrpSpPr>
        <p:grpSpPr>
          <a:xfrm rot="0">
            <a:off x="13066761" y="1210278"/>
            <a:ext cx="36778" cy="35103"/>
            <a:chOff x="0" y="0"/>
            <a:chExt cx="49037" cy="46804"/>
          </a:xfrm>
        </p:grpSpPr>
        <p:sp>
          <p:nvSpPr>
            <p:cNvPr id="15" name="Freeform 15"/>
            <p:cNvSpPr/>
            <p:nvPr/>
          </p:nvSpPr>
          <p:spPr>
            <a:xfrm>
              <a:off x="1048" y="0"/>
              <a:ext cx="46927" cy="46736"/>
            </a:xfrm>
            <a:custGeom>
              <a:avLst/>
              <a:gdLst/>
              <a:ahLst/>
              <a:cxnLst/>
              <a:rect l="l" t="t" r="r" b="b"/>
              <a:pathLst>
                <a:path w="46927" h="46736">
                  <a:moveTo>
                    <a:pt x="23463" y="0"/>
                  </a:moveTo>
                  <a:cubicBezTo>
                    <a:pt x="15081" y="0"/>
                    <a:pt x="7334" y="4445"/>
                    <a:pt x="3143" y="11684"/>
                  </a:cubicBezTo>
                  <a:cubicBezTo>
                    <a:pt x="-1048" y="18923"/>
                    <a:pt x="-1048" y="27813"/>
                    <a:pt x="3143" y="35052"/>
                  </a:cubicBezTo>
                  <a:cubicBezTo>
                    <a:pt x="7334" y="42291"/>
                    <a:pt x="15081" y="46736"/>
                    <a:pt x="23463" y="46736"/>
                  </a:cubicBezTo>
                  <a:cubicBezTo>
                    <a:pt x="31845" y="46736"/>
                    <a:pt x="39592" y="42291"/>
                    <a:pt x="43783" y="35052"/>
                  </a:cubicBezTo>
                  <a:cubicBezTo>
                    <a:pt x="47974" y="27813"/>
                    <a:pt x="47974" y="18923"/>
                    <a:pt x="43783" y="11684"/>
                  </a:cubicBezTo>
                  <a:cubicBezTo>
                    <a:pt x="39592" y="4445"/>
                    <a:pt x="31845" y="0"/>
                    <a:pt x="23463" y="0"/>
                  </a:cubicBezTo>
                  <a:close/>
                </a:path>
              </a:pathLst>
            </a:custGeom>
            <a:solidFill>
              <a:srgbClr val="E9E8E9"/>
            </a:solidFill>
          </p:spPr>
        </p:sp>
      </p:grpSp>
      <p:grpSp>
        <p:nvGrpSpPr>
          <p:cNvPr id="16" name="Group 16"/>
          <p:cNvGrpSpPr/>
          <p:nvPr/>
        </p:nvGrpSpPr>
        <p:grpSpPr>
          <a:xfrm rot="0">
            <a:off x="13063969" y="1210291"/>
            <a:ext cx="20061" cy="19146"/>
            <a:chOff x="0" y="0"/>
            <a:chExt cx="26748" cy="25529"/>
          </a:xfrm>
        </p:grpSpPr>
        <p:sp>
          <p:nvSpPr>
            <p:cNvPr id="17" name="Freeform 17"/>
            <p:cNvSpPr/>
            <p:nvPr/>
          </p:nvSpPr>
          <p:spPr>
            <a:xfrm>
              <a:off x="572" y="0"/>
              <a:ext cx="25527" cy="25527"/>
            </a:xfrm>
            <a:custGeom>
              <a:avLst/>
              <a:gdLst/>
              <a:ahLst/>
              <a:cxnLst/>
              <a:rect l="l" t="t" r="r" b="b"/>
              <a:pathLst>
                <a:path w="25527" h="25527">
                  <a:moveTo>
                    <a:pt x="12763" y="0"/>
                  </a:moveTo>
                  <a:cubicBezTo>
                    <a:pt x="8191" y="0"/>
                    <a:pt x="4000" y="2413"/>
                    <a:pt x="1714" y="6350"/>
                  </a:cubicBezTo>
                  <a:cubicBezTo>
                    <a:pt x="-572" y="10287"/>
                    <a:pt x="-572" y="15240"/>
                    <a:pt x="1714" y="19177"/>
                  </a:cubicBezTo>
                  <a:cubicBezTo>
                    <a:pt x="4000" y="23114"/>
                    <a:pt x="8191" y="25527"/>
                    <a:pt x="12763" y="25527"/>
                  </a:cubicBezTo>
                  <a:cubicBezTo>
                    <a:pt x="17335" y="25527"/>
                    <a:pt x="21526" y="23114"/>
                    <a:pt x="23812" y="19177"/>
                  </a:cubicBezTo>
                  <a:cubicBezTo>
                    <a:pt x="26098" y="15240"/>
                    <a:pt x="26098" y="10414"/>
                    <a:pt x="23812" y="6350"/>
                  </a:cubicBezTo>
                  <a:cubicBezTo>
                    <a:pt x="21526" y="2286"/>
                    <a:pt x="17335" y="0"/>
                    <a:pt x="12763" y="0"/>
                  </a:cubicBezTo>
                  <a:close/>
                </a:path>
              </a:pathLst>
            </a:custGeom>
            <a:solidFill>
              <a:srgbClr val="010101"/>
            </a:solidFill>
          </p:spPr>
        </p:sp>
      </p:grpSp>
      <p:grpSp>
        <p:nvGrpSpPr>
          <p:cNvPr id="18" name="Group 18"/>
          <p:cNvGrpSpPr/>
          <p:nvPr/>
        </p:nvGrpSpPr>
        <p:grpSpPr>
          <a:xfrm rot="0">
            <a:off x="16040224" y="1699366"/>
            <a:ext cx="23895" cy="348874"/>
            <a:chOff x="0" y="0"/>
            <a:chExt cx="31861" cy="465165"/>
          </a:xfrm>
        </p:grpSpPr>
        <p:sp>
          <p:nvSpPr>
            <p:cNvPr id="19" name="Freeform 19"/>
            <p:cNvSpPr/>
            <p:nvPr/>
          </p:nvSpPr>
          <p:spPr>
            <a:xfrm>
              <a:off x="0" y="0"/>
              <a:ext cx="27755" cy="465201"/>
            </a:xfrm>
            <a:custGeom>
              <a:avLst/>
              <a:gdLst/>
              <a:ahLst/>
              <a:cxnLst/>
              <a:rect l="l" t="t" r="r" b="b"/>
              <a:pathLst>
                <a:path w="27755" h="465201">
                  <a:moveTo>
                    <a:pt x="0" y="0"/>
                  </a:moveTo>
                  <a:lnTo>
                    <a:pt x="0" y="465201"/>
                  </a:lnTo>
                  <a:cubicBezTo>
                    <a:pt x="31877" y="465201"/>
                    <a:pt x="27559" y="439674"/>
                    <a:pt x="27559" y="407797"/>
                  </a:cubicBezTo>
                  <a:lnTo>
                    <a:pt x="27559" y="59436"/>
                  </a:lnTo>
                  <a:cubicBezTo>
                    <a:pt x="27559" y="27559"/>
                    <a:pt x="31877" y="0"/>
                    <a:pt x="0" y="0"/>
                  </a:cubicBezTo>
                  <a:close/>
                </a:path>
              </a:pathLst>
            </a:custGeom>
            <a:solidFill>
              <a:srgbClr val="424242"/>
            </a:solidFill>
          </p:spPr>
        </p:sp>
      </p:grpSp>
      <p:grpSp>
        <p:nvGrpSpPr>
          <p:cNvPr id="20" name="Group 20"/>
          <p:cNvGrpSpPr/>
          <p:nvPr/>
        </p:nvGrpSpPr>
        <p:grpSpPr>
          <a:xfrm rot="0">
            <a:off x="16040224" y="2108775"/>
            <a:ext cx="23895" cy="348874"/>
            <a:chOff x="0" y="0"/>
            <a:chExt cx="31861" cy="465165"/>
          </a:xfrm>
        </p:grpSpPr>
        <p:sp>
          <p:nvSpPr>
            <p:cNvPr id="21" name="Freeform 21"/>
            <p:cNvSpPr/>
            <p:nvPr/>
          </p:nvSpPr>
          <p:spPr>
            <a:xfrm>
              <a:off x="0" y="0"/>
              <a:ext cx="27755" cy="465201"/>
            </a:xfrm>
            <a:custGeom>
              <a:avLst/>
              <a:gdLst/>
              <a:ahLst/>
              <a:cxnLst/>
              <a:rect l="l" t="t" r="r" b="b"/>
              <a:pathLst>
                <a:path w="27755" h="465201">
                  <a:moveTo>
                    <a:pt x="0" y="0"/>
                  </a:moveTo>
                  <a:lnTo>
                    <a:pt x="0" y="465201"/>
                  </a:lnTo>
                  <a:cubicBezTo>
                    <a:pt x="31877" y="465201"/>
                    <a:pt x="27559" y="439674"/>
                    <a:pt x="27559" y="407797"/>
                  </a:cubicBezTo>
                  <a:lnTo>
                    <a:pt x="27559" y="59436"/>
                  </a:lnTo>
                  <a:cubicBezTo>
                    <a:pt x="27559" y="27559"/>
                    <a:pt x="31877" y="0"/>
                    <a:pt x="0" y="0"/>
                  </a:cubicBezTo>
                  <a:close/>
                </a:path>
              </a:pathLst>
            </a:custGeom>
            <a:solidFill>
              <a:srgbClr val="424242"/>
            </a:solidFill>
          </p:spPr>
        </p:sp>
      </p:grpSp>
      <p:grpSp>
        <p:nvGrpSpPr>
          <p:cNvPr id="22" name="Group 22"/>
          <p:cNvGrpSpPr/>
          <p:nvPr/>
        </p:nvGrpSpPr>
        <p:grpSpPr>
          <a:xfrm rot="0">
            <a:off x="15221405" y="1025514"/>
            <a:ext cx="401444" cy="23895"/>
            <a:chOff x="0" y="0"/>
            <a:chExt cx="535259" cy="31861"/>
          </a:xfrm>
        </p:grpSpPr>
        <p:sp>
          <p:nvSpPr>
            <p:cNvPr id="23" name="Freeform 23"/>
            <p:cNvSpPr/>
            <p:nvPr/>
          </p:nvSpPr>
          <p:spPr>
            <a:xfrm>
              <a:off x="0" y="4009"/>
              <a:ext cx="535305" cy="27868"/>
            </a:xfrm>
            <a:custGeom>
              <a:avLst/>
              <a:gdLst/>
              <a:ahLst/>
              <a:cxnLst/>
              <a:rect l="l" t="t" r="r" b="b"/>
              <a:pathLst>
                <a:path w="535305" h="27868">
                  <a:moveTo>
                    <a:pt x="0" y="27868"/>
                  </a:moveTo>
                  <a:lnTo>
                    <a:pt x="535305" y="27868"/>
                  </a:lnTo>
                  <a:cubicBezTo>
                    <a:pt x="535305" y="-4009"/>
                    <a:pt x="509778" y="182"/>
                    <a:pt x="477901" y="182"/>
                  </a:cubicBezTo>
                  <a:lnTo>
                    <a:pt x="57404" y="182"/>
                  </a:lnTo>
                  <a:cubicBezTo>
                    <a:pt x="25527" y="182"/>
                    <a:pt x="0" y="-4009"/>
                    <a:pt x="0" y="27868"/>
                  </a:cubicBezTo>
                  <a:close/>
                </a:path>
              </a:pathLst>
            </a:custGeom>
            <a:solidFill>
              <a:srgbClr val="424242"/>
            </a:solidFill>
          </p:spPr>
        </p:sp>
      </p:grpSp>
      <p:grpSp>
        <p:nvGrpSpPr>
          <p:cNvPr id="24" name="Group 24"/>
          <p:cNvGrpSpPr/>
          <p:nvPr/>
        </p:nvGrpSpPr>
        <p:grpSpPr>
          <a:xfrm rot="0">
            <a:off x="16827926" y="8823329"/>
            <a:ext cx="431374" cy="431374"/>
            <a:chOff x="0" y="0"/>
            <a:chExt cx="575165" cy="575165"/>
          </a:xfrm>
        </p:grpSpPr>
        <p:sp>
          <p:nvSpPr>
            <p:cNvPr id="25" name="Freeform 2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6" name="Freeform 26"/>
          <p:cNvSpPr/>
          <p:nvPr/>
        </p:nvSpPr>
        <p:spPr>
          <a:xfrm flipH="1">
            <a:off x="16976084" y="8932899"/>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7">
              <a:extLst>
                <a:ext uri="{96DAC541-7B7A-43D3-8B79-37D633B846F1}">
                  <asvg:svgBlip xmlns:asvg="http://schemas.microsoft.com/office/drawing/2016/SVG/main" r:embed="rId8"/>
                </a:ext>
              </a:extLst>
            </a:blip>
            <a:stretch>
              <a:fillRect l="-1242" r="-1242"/>
            </a:stretch>
          </a:blipFill>
        </p:spPr>
      </p:sp>
      <p:grpSp>
        <p:nvGrpSpPr>
          <p:cNvPr id="27" name="Group 27"/>
          <p:cNvGrpSpPr/>
          <p:nvPr/>
        </p:nvGrpSpPr>
        <p:grpSpPr>
          <a:xfrm rot="-10800000">
            <a:off x="16825174" y="8185154"/>
            <a:ext cx="431374" cy="431374"/>
            <a:chOff x="0" y="0"/>
            <a:chExt cx="575165" cy="575165"/>
          </a:xfrm>
        </p:grpSpPr>
        <p:sp>
          <p:nvSpPr>
            <p:cNvPr id="28" name="Freeform 2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9" name="Freeform 29"/>
          <p:cNvSpPr/>
          <p:nvPr/>
        </p:nvSpPr>
        <p:spPr>
          <a:xfrm rot="-10800000" flipH="1">
            <a:off x="16973332" y="8294724"/>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7">
              <a:extLst>
                <a:ext uri="{96DAC541-7B7A-43D3-8B79-37D633B846F1}">
                  <asvg:svgBlip xmlns:asvg="http://schemas.microsoft.com/office/drawing/2016/SVG/main" r:embed="rId8"/>
                </a:ext>
              </a:extLst>
            </a:blip>
            <a:stretch>
              <a:fillRect l="-1242" r="-1242"/>
            </a:stretch>
          </a:blipFill>
        </p:spPr>
      </p:sp>
      <p:grpSp>
        <p:nvGrpSpPr>
          <p:cNvPr id="30" name="Group 30"/>
          <p:cNvGrpSpPr/>
          <p:nvPr/>
        </p:nvGrpSpPr>
        <p:grpSpPr>
          <a:xfrm rot="-5400000">
            <a:off x="17105913" y="404427"/>
            <a:ext cx="546709" cy="1795258"/>
            <a:chOff x="0" y="0"/>
            <a:chExt cx="728945" cy="2393677"/>
          </a:xfrm>
        </p:grpSpPr>
        <p:sp>
          <p:nvSpPr>
            <p:cNvPr id="31" name="Freeform 31"/>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292929"/>
            </a:solidFill>
          </p:spPr>
        </p:sp>
      </p:grpSp>
      <p:sp>
        <p:nvSpPr>
          <p:cNvPr id="32" name="TextBox 32"/>
          <p:cNvSpPr txBox="1"/>
          <p:nvPr/>
        </p:nvSpPr>
        <p:spPr>
          <a:xfrm>
            <a:off x="15997212" y="959155"/>
            <a:ext cx="1262088" cy="514350"/>
          </a:xfrm>
          <a:prstGeom prst="rect">
            <a:avLst/>
          </a:prstGeom>
        </p:spPr>
        <p:txBody>
          <a:bodyPr lIns="0" tIns="0" rIns="0" bIns="0" rtlCol="0" anchor="t">
            <a:spAutoFit/>
          </a:bodyPr>
          <a:lstStyle/>
          <a:p>
            <a:pPr algn="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3" name="TextBox 33"/>
          <p:cNvSpPr txBox="1"/>
          <p:nvPr/>
        </p:nvSpPr>
        <p:spPr>
          <a:xfrm>
            <a:off x="1028700" y="5564315"/>
            <a:ext cx="8468303" cy="1602002"/>
          </a:xfrm>
          <a:prstGeom prst="rect">
            <a:avLst/>
          </a:prstGeom>
        </p:spPr>
        <p:txBody>
          <a:bodyPr lIns="0" tIns="0" rIns="0" bIns="0" rtlCol="0" anchor="t">
            <a:spAutoFit/>
          </a:bodyPr>
          <a:lstStyle/>
          <a:p>
            <a:pPr algn="l">
              <a:lnSpc>
                <a:spcPts val="6300"/>
              </a:lnSpc>
            </a:pPr>
            <a:r>
              <a:rPr lang="en-US" sz="4500" b="1">
                <a:solidFill>
                  <a:srgbClr val="292929"/>
                </a:solidFill>
                <a:latin typeface="Montserrat Bold" panose="00000800000000000000"/>
                <a:ea typeface="Montserrat Bold" panose="00000800000000000000"/>
                <a:cs typeface="Montserrat Bold" panose="00000800000000000000"/>
                <a:sym typeface="Montserrat Bold" panose="00000800000000000000"/>
              </a:rPr>
              <a:t>Only the Winner will work on Phase 3.</a:t>
            </a:r>
            <a:endParaRPr lang="en-US" sz="45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4" name="TextBox 34"/>
          <p:cNvSpPr txBox="1"/>
          <p:nvPr/>
        </p:nvSpPr>
        <p:spPr>
          <a:xfrm>
            <a:off x="1028700" y="7340775"/>
            <a:ext cx="7720164" cy="1618020"/>
          </a:xfrm>
          <a:prstGeom prst="rect">
            <a:avLst/>
          </a:prstGeom>
        </p:spPr>
        <p:txBody>
          <a:bodyPr lIns="0" tIns="0" rIns="0" bIns="0" rtlCol="0" anchor="t">
            <a:spAutoFit/>
          </a:bodyPr>
          <a:lstStyle/>
          <a:p>
            <a:pPr algn="l">
              <a:lnSpc>
                <a:spcPts val="25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You do not need to prepare FF&amp;E list in an Excel format on the versions of phases 1&amp;2.</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Yet it is highly recommended to show selected FF&amp;E to the Client as early as possible. The more detail you give, the better they can comment. The more chances you get to win.</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p:txBody>
      </p:sp>
      <p:grpSp>
        <p:nvGrpSpPr>
          <p:cNvPr id="35" name="Group 35"/>
          <p:cNvGrpSpPr/>
          <p:nvPr/>
        </p:nvGrpSpPr>
        <p:grpSpPr>
          <a:xfrm rot="0">
            <a:off x="10462499" y="1399744"/>
            <a:ext cx="5234701" cy="7525612"/>
            <a:chOff x="0" y="0"/>
            <a:chExt cx="6979601" cy="10034149"/>
          </a:xfrm>
        </p:grpSpPr>
        <p:sp>
          <p:nvSpPr>
            <p:cNvPr id="36" name="Freeform 36"/>
            <p:cNvSpPr/>
            <p:nvPr/>
          </p:nvSpPr>
          <p:spPr>
            <a:xfrm>
              <a:off x="0" y="0"/>
              <a:ext cx="6979539" cy="10034143"/>
            </a:xfrm>
            <a:custGeom>
              <a:avLst/>
              <a:gdLst/>
              <a:ahLst/>
              <a:cxnLst/>
              <a:rect l="l" t="t" r="r" b="b"/>
              <a:pathLst>
                <a:path w="6979539" h="10034143">
                  <a:moveTo>
                    <a:pt x="0" y="0"/>
                  </a:moveTo>
                  <a:lnTo>
                    <a:pt x="6979539" y="0"/>
                  </a:lnTo>
                  <a:lnTo>
                    <a:pt x="6979539" y="10034143"/>
                  </a:lnTo>
                  <a:lnTo>
                    <a:pt x="0" y="10034143"/>
                  </a:lnTo>
                  <a:lnTo>
                    <a:pt x="0" y="0"/>
                  </a:lnTo>
                  <a:close/>
                </a:path>
              </a:pathLst>
            </a:custGeom>
            <a:blipFill>
              <a:blip r:embed="rId9"/>
              <a:stretch>
                <a:fillRect l="-28317" r="-28318"/>
              </a:stretch>
            </a:blip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200400" y="-12081"/>
            <a:ext cx="15111761" cy="10183083"/>
            <a:chOff x="0" y="0"/>
            <a:chExt cx="20149015" cy="13577444"/>
          </a:xfrm>
        </p:grpSpPr>
        <p:sp>
          <p:nvSpPr>
            <p:cNvPr id="3" name="Freeform 3"/>
            <p:cNvSpPr/>
            <p:nvPr/>
          </p:nvSpPr>
          <p:spPr>
            <a:xfrm>
              <a:off x="0" y="0"/>
              <a:ext cx="20149058" cy="13577443"/>
            </a:xfrm>
            <a:custGeom>
              <a:avLst/>
              <a:gdLst/>
              <a:ahLst/>
              <a:cxnLst/>
              <a:rect l="l" t="t" r="r" b="b"/>
              <a:pathLst>
                <a:path w="20149058" h="13577443">
                  <a:moveTo>
                    <a:pt x="0" y="0"/>
                  </a:moveTo>
                  <a:lnTo>
                    <a:pt x="20149058" y="0"/>
                  </a:lnTo>
                  <a:lnTo>
                    <a:pt x="20149058" y="13577443"/>
                  </a:lnTo>
                  <a:lnTo>
                    <a:pt x="0" y="13577443"/>
                  </a:lnTo>
                  <a:lnTo>
                    <a:pt x="0" y="0"/>
                  </a:lnTo>
                  <a:close/>
                </a:path>
              </a:pathLst>
            </a:custGeom>
            <a:blipFill>
              <a:blip r:embed="rId1"/>
              <a:stretch>
                <a:fillRect t="-2469" b="-2469"/>
              </a:stretch>
            </a:blipFill>
          </p:spPr>
        </p:sp>
      </p:grpSp>
      <p:grpSp>
        <p:nvGrpSpPr>
          <p:cNvPr id="4" name="Group 4"/>
          <p:cNvGrpSpPr/>
          <p:nvPr/>
        </p:nvGrpSpPr>
        <p:grpSpPr>
          <a:xfrm rot="0">
            <a:off x="1028700" y="1999336"/>
            <a:ext cx="3144164" cy="3144164"/>
            <a:chOff x="0" y="0"/>
            <a:chExt cx="4192219" cy="4192219"/>
          </a:xfrm>
        </p:grpSpPr>
        <p:sp>
          <p:nvSpPr>
            <p:cNvPr id="5" name="Freeform 5"/>
            <p:cNvSpPr/>
            <p:nvPr/>
          </p:nvSpPr>
          <p:spPr>
            <a:xfrm>
              <a:off x="0" y="0"/>
              <a:ext cx="4192270" cy="4192270"/>
            </a:xfrm>
            <a:custGeom>
              <a:avLst/>
              <a:gdLst/>
              <a:ahLst/>
              <a:cxnLst/>
              <a:rect l="l" t="t" r="r" b="b"/>
              <a:pathLst>
                <a:path w="4192270" h="4192270">
                  <a:moveTo>
                    <a:pt x="0" y="0"/>
                  </a:moveTo>
                  <a:lnTo>
                    <a:pt x="4192270" y="0"/>
                  </a:lnTo>
                  <a:lnTo>
                    <a:pt x="4192270" y="4192270"/>
                  </a:lnTo>
                  <a:lnTo>
                    <a:pt x="0" y="4192270"/>
                  </a:lnTo>
                  <a:close/>
                </a:path>
              </a:pathLst>
            </a:custGeom>
            <a:solidFill>
              <a:srgbClr val="292929"/>
            </a:solidFill>
          </p:spPr>
        </p:sp>
      </p:grpSp>
      <p:sp>
        <p:nvSpPr>
          <p:cNvPr id="6" name="TextBox 6"/>
          <p:cNvSpPr txBox="1"/>
          <p:nvPr/>
        </p:nvSpPr>
        <p:spPr>
          <a:xfrm>
            <a:off x="1576236" y="2549068"/>
            <a:ext cx="4716104" cy="1790586"/>
          </a:xfrm>
          <a:prstGeom prst="rect">
            <a:avLst/>
          </a:prstGeom>
        </p:spPr>
        <p:txBody>
          <a:bodyPr lIns="0" tIns="0" rIns="0" bIns="0" rtlCol="0" anchor="t">
            <a:spAutoFit/>
          </a:bodyPr>
          <a:lstStyle/>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FF&amp;E</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Layout.</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7" name="Group 7"/>
          <p:cNvGrpSpPr/>
          <p:nvPr/>
        </p:nvGrpSpPr>
        <p:grpSpPr>
          <a:xfrm rot="0">
            <a:off x="1600200" y="8826926"/>
            <a:ext cx="431374" cy="431374"/>
            <a:chOff x="0" y="0"/>
            <a:chExt cx="575165" cy="575165"/>
          </a:xfrm>
        </p:grpSpPr>
        <p:sp>
          <p:nvSpPr>
            <p:cNvPr id="8" name="Freeform 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9" name="Freeform 9"/>
          <p:cNvSpPr/>
          <p:nvPr/>
        </p:nvSpPr>
        <p:spPr>
          <a:xfrm flipH="1">
            <a:off x="1748358"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0" name="Group 10"/>
          <p:cNvGrpSpPr/>
          <p:nvPr/>
        </p:nvGrpSpPr>
        <p:grpSpPr>
          <a:xfrm rot="-10800000">
            <a:off x="1028700" y="8826926"/>
            <a:ext cx="431374" cy="431374"/>
            <a:chOff x="0" y="0"/>
            <a:chExt cx="575165" cy="575165"/>
          </a:xfrm>
        </p:grpSpPr>
        <p:sp>
          <p:nvSpPr>
            <p:cNvPr id="11" name="Freeform 11"/>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2" name="Freeform 12"/>
          <p:cNvSpPr/>
          <p:nvPr/>
        </p:nvSpPr>
        <p:spPr>
          <a:xfrm rot="-10800000" flipH="1">
            <a:off x="1176858"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sp>
        <p:nvSpPr>
          <p:cNvPr id="13" name="TextBox 13"/>
          <p:cNvSpPr txBox="1"/>
          <p:nvPr/>
        </p:nvSpPr>
        <p:spPr>
          <a:xfrm>
            <a:off x="1061006" y="914400"/>
            <a:ext cx="970568" cy="514350"/>
          </a:xfrm>
          <a:prstGeom prst="rect">
            <a:avLst/>
          </a:prstGeom>
        </p:spPr>
        <p:txBody>
          <a:bodyPr lIns="0" tIns="0" rIns="0" bIns="0" rtlCol="0" anchor="t">
            <a:spAutoFit/>
          </a:bodyPr>
          <a:lstStyle/>
          <a:p>
            <a:pPr algn="just">
              <a:lnSpc>
                <a:spcPts val="4200"/>
              </a:lnSpc>
            </a:pPr>
            <a:r>
              <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0">
            <a:off x="0" y="5143500"/>
            <a:ext cx="7648867" cy="5143500"/>
            <a:chOff x="0" y="0"/>
            <a:chExt cx="10198489" cy="6858000"/>
          </a:xfrm>
        </p:grpSpPr>
        <p:sp>
          <p:nvSpPr>
            <p:cNvPr id="5" name="Freeform 5"/>
            <p:cNvSpPr/>
            <p:nvPr/>
          </p:nvSpPr>
          <p:spPr>
            <a:xfrm>
              <a:off x="0" y="0"/>
              <a:ext cx="10198481" cy="6858000"/>
            </a:xfrm>
            <a:custGeom>
              <a:avLst/>
              <a:gdLst/>
              <a:ahLst/>
              <a:cxnLst/>
              <a:rect l="l" t="t" r="r" b="b"/>
              <a:pathLst>
                <a:path w="10198481" h="6858000">
                  <a:moveTo>
                    <a:pt x="0" y="0"/>
                  </a:moveTo>
                  <a:lnTo>
                    <a:pt x="10198481" y="0"/>
                  </a:lnTo>
                  <a:lnTo>
                    <a:pt x="10198481" y="6858000"/>
                  </a:lnTo>
                  <a:lnTo>
                    <a:pt x="0" y="6858000"/>
                  </a:lnTo>
                  <a:close/>
                </a:path>
              </a:pathLst>
            </a:custGeom>
            <a:solidFill>
              <a:srgbClr val="292929"/>
            </a:solidFill>
          </p:spPr>
        </p:sp>
      </p:grpSp>
      <p:grpSp>
        <p:nvGrpSpPr>
          <p:cNvPr id="6" name="Group 6"/>
          <p:cNvGrpSpPr/>
          <p:nvPr/>
        </p:nvGrpSpPr>
        <p:grpSpPr>
          <a:xfrm rot="0">
            <a:off x="0" y="0"/>
            <a:ext cx="2990265" cy="5143500"/>
            <a:chOff x="0" y="0"/>
            <a:chExt cx="3987020" cy="6858000"/>
          </a:xfrm>
        </p:grpSpPr>
        <p:sp>
          <p:nvSpPr>
            <p:cNvPr id="7" name="Freeform 7"/>
            <p:cNvSpPr/>
            <p:nvPr/>
          </p:nvSpPr>
          <p:spPr>
            <a:xfrm>
              <a:off x="0" y="0"/>
              <a:ext cx="3987038" cy="6858000"/>
            </a:xfrm>
            <a:custGeom>
              <a:avLst/>
              <a:gdLst/>
              <a:ahLst/>
              <a:cxnLst/>
              <a:rect l="l" t="t" r="r" b="b"/>
              <a:pathLst>
                <a:path w="3987038" h="6858000">
                  <a:moveTo>
                    <a:pt x="0" y="0"/>
                  </a:moveTo>
                  <a:lnTo>
                    <a:pt x="3987038" y="0"/>
                  </a:lnTo>
                  <a:lnTo>
                    <a:pt x="3987038" y="6858000"/>
                  </a:lnTo>
                  <a:lnTo>
                    <a:pt x="0" y="6858000"/>
                  </a:lnTo>
                  <a:close/>
                </a:path>
              </a:pathLst>
            </a:custGeom>
            <a:solidFill>
              <a:srgbClr val="5B5B5B"/>
            </a:solidFill>
          </p:spPr>
        </p:sp>
      </p:grpSp>
      <p:sp>
        <p:nvSpPr>
          <p:cNvPr id="8" name="TextBox 8"/>
          <p:cNvSpPr txBox="1"/>
          <p:nvPr/>
        </p:nvSpPr>
        <p:spPr>
          <a:xfrm>
            <a:off x="1061006" y="914400"/>
            <a:ext cx="1406750" cy="514350"/>
          </a:xfrm>
          <a:prstGeom prst="rect">
            <a:avLst/>
          </a:prstGeom>
        </p:spPr>
        <p:txBody>
          <a:bodyPr lIns="0" tIns="0" rIns="0" bIns="0" rtlCol="0" anchor="t">
            <a:spAutoFit/>
          </a:bodyPr>
          <a:lstStyle/>
          <a:p>
            <a:pPr algn="just">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9" name="Group 9"/>
          <p:cNvGrpSpPr/>
          <p:nvPr/>
        </p:nvGrpSpPr>
        <p:grpSpPr>
          <a:xfrm rot="0">
            <a:off x="1632506" y="4098210"/>
            <a:ext cx="431374" cy="431374"/>
            <a:chOff x="0" y="0"/>
            <a:chExt cx="575165" cy="575165"/>
          </a:xfrm>
        </p:grpSpPr>
        <p:sp>
          <p:nvSpPr>
            <p:cNvPr id="10" name="Freeform 10"/>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1" name="Freeform 11"/>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1">
              <a:extLst>
                <a:ext uri="{96DAC541-7B7A-43D3-8B79-37D633B846F1}">
                  <asvg:svgBlip xmlns:asvg="http://schemas.microsoft.com/office/drawing/2016/SVG/main" r:embed="rId2"/>
                </a:ext>
              </a:extLst>
            </a:blip>
            <a:stretch>
              <a:fillRect l="-1242" r="-1242"/>
            </a:stretch>
          </a:blipFill>
        </p:spPr>
      </p:sp>
      <p:grpSp>
        <p:nvGrpSpPr>
          <p:cNvPr id="12" name="Group 12"/>
          <p:cNvGrpSpPr/>
          <p:nvPr/>
        </p:nvGrpSpPr>
        <p:grpSpPr>
          <a:xfrm rot="-10800000">
            <a:off x="1061006" y="4098210"/>
            <a:ext cx="431374" cy="431374"/>
            <a:chOff x="0" y="0"/>
            <a:chExt cx="575165" cy="575165"/>
          </a:xfrm>
        </p:grpSpPr>
        <p:sp>
          <p:nvSpPr>
            <p:cNvPr id="13" name="Freeform 13"/>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4" name="Freeform 14"/>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1">
              <a:extLst>
                <a:ext uri="{96DAC541-7B7A-43D3-8B79-37D633B846F1}">
                  <asvg:svgBlip xmlns:asvg="http://schemas.microsoft.com/office/drawing/2016/SVG/main" r:embed="rId2"/>
                </a:ext>
              </a:extLst>
            </a:blip>
            <a:stretch>
              <a:fillRect l="-1242" r="-1242"/>
            </a:stretch>
          </a:blipFill>
        </p:spPr>
      </p:sp>
      <p:sp>
        <p:nvSpPr>
          <p:cNvPr id="15" name="TextBox 15"/>
          <p:cNvSpPr txBox="1"/>
          <p:nvPr/>
        </p:nvSpPr>
        <p:spPr>
          <a:xfrm>
            <a:off x="1028700" y="6113510"/>
            <a:ext cx="5704568" cy="1028700"/>
          </a:xfrm>
          <a:prstGeom prst="rect">
            <a:avLst/>
          </a:prstGeom>
        </p:spPr>
        <p:txBody>
          <a:bodyPr lIns="0" tIns="0" rIns="0" bIns="0" rtlCol="0" anchor="t">
            <a:spAutoFit/>
          </a:bodyPr>
          <a:lstStyle/>
          <a:p>
            <a:pPr algn="l">
              <a:lnSpc>
                <a:spcPts val="8400"/>
              </a:lnSpc>
            </a:pPr>
            <a:r>
              <a:rPr lang="en-US" sz="6000" b="1">
                <a:solidFill>
                  <a:srgbClr val="FFFFFF"/>
                </a:solidFill>
                <a:latin typeface="Montserrat Bold" panose="00000800000000000000"/>
                <a:ea typeface="Montserrat Bold" panose="00000800000000000000"/>
                <a:cs typeface="Montserrat Bold" panose="00000800000000000000"/>
                <a:sym typeface="Montserrat Bold" panose="00000800000000000000"/>
              </a:rPr>
              <a:t>Project Name</a:t>
            </a:r>
            <a:endParaRPr lang="en-US" sz="6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8599014" y="6045912"/>
            <a:ext cx="3365098" cy="424809"/>
          </a:xfrm>
          <a:prstGeom prst="rect">
            <a:avLst/>
          </a:prstGeom>
        </p:spPr>
        <p:txBody>
          <a:bodyPr lIns="0" tIns="0" rIns="0" bIns="0" rtlCol="0" anchor="t">
            <a:spAutoFit/>
          </a:bodyPr>
          <a:lstStyle/>
          <a:p>
            <a:pPr algn="l">
              <a:lnSpc>
                <a:spcPts val="336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Location</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p:txBody>
      </p:sp>
      <p:sp>
        <p:nvSpPr>
          <p:cNvPr id="17" name="TextBox 17"/>
          <p:cNvSpPr txBox="1"/>
          <p:nvPr/>
        </p:nvSpPr>
        <p:spPr>
          <a:xfrm>
            <a:off x="13215888" y="6045912"/>
            <a:ext cx="3365098" cy="424809"/>
          </a:xfrm>
          <a:prstGeom prst="rect">
            <a:avLst/>
          </a:prstGeom>
        </p:spPr>
        <p:txBody>
          <a:bodyPr lIns="0" tIns="0" rIns="0" bIns="0" rtlCol="0" anchor="t">
            <a:spAutoFit/>
          </a:bodyPr>
          <a:lstStyle/>
          <a:p>
            <a:pPr algn="l">
              <a:lnSpc>
                <a:spcPts val="336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Design fees</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p:txBody>
      </p:sp>
      <p:sp>
        <p:nvSpPr>
          <p:cNvPr id="18" name="TextBox 18"/>
          <p:cNvSpPr txBox="1"/>
          <p:nvPr/>
        </p:nvSpPr>
        <p:spPr>
          <a:xfrm>
            <a:off x="1028700" y="8905875"/>
            <a:ext cx="5090665" cy="352425"/>
          </a:xfrm>
          <a:prstGeom prst="rect">
            <a:avLst/>
          </a:prstGeom>
        </p:spPr>
        <p:txBody>
          <a:bodyPr lIns="0" tIns="0" rIns="0" bIns="0" rtlCol="0" anchor="t">
            <a:spAutoFit/>
          </a:bodyPr>
          <a:lstStyle/>
          <a:p>
            <a:pPr algn="l">
              <a:lnSpc>
                <a:spcPts val="2400"/>
              </a:lnSpc>
            </a:pPr>
            <a:r>
              <a:rPr lang="en-US" sz="2000" b="1">
                <a:solidFill>
                  <a:srgbClr val="FFFFFF"/>
                </a:solidFill>
                <a:latin typeface="Impact" panose="020B0806030902050204"/>
                <a:ea typeface="Impact" panose="020B0806030902050204"/>
                <a:cs typeface="Impact" panose="020B0806030902050204"/>
                <a:sym typeface="Impact" panose="020B0806030902050204"/>
              </a:rPr>
              <a:t>WWW.THELIVEDESIGNPROJECT.COM</a:t>
            </a:r>
            <a:endParaRPr lang="en-US" sz="2000" b="1">
              <a:solidFill>
                <a:srgbClr val="FFFFFF"/>
              </a:solidFill>
              <a:latin typeface="Impact" panose="020B0806030902050204"/>
              <a:ea typeface="Impact" panose="020B0806030902050204"/>
              <a:cs typeface="Impact" panose="020B0806030902050204"/>
              <a:sym typeface="Impact" panose="020B0806030902050204"/>
            </a:endParaRPr>
          </a:p>
        </p:txBody>
      </p:sp>
      <p:sp>
        <p:nvSpPr>
          <p:cNvPr id="19" name="TextBox 19"/>
          <p:cNvSpPr txBox="1"/>
          <p:nvPr/>
        </p:nvSpPr>
        <p:spPr>
          <a:xfrm>
            <a:off x="14137046" y="8989060"/>
            <a:ext cx="3122254" cy="269240"/>
          </a:xfrm>
          <a:prstGeom prst="rect">
            <a:avLst/>
          </a:prstGeom>
        </p:spPr>
        <p:txBody>
          <a:bodyPr lIns="0" tIns="0" rIns="0" bIns="0" rtlCol="0" anchor="t">
            <a:spAutoFit/>
          </a:bodyPr>
          <a:lstStyle/>
          <a:p>
            <a:pPr algn="r">
              <a:lnSpc>
                <a:spcPts val="196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sp>
        <p:nvSpPr>
          <p:cNvPr id="20" name="TextBox 20"/>
          <p:cNvSpPr txBox="1"/>
          <p:nvPr/>
        </p:nvSpPr>
        <p:spPr>
          <a:xfrm>
            <a:off x="8599014" y="6659477"/>
            <a:ext cx="4443577" cy="306705"/>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9. Project address</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1" name="TextBox 21"/>
          <p:cNvSpPr txBox="1"/>
          <p:nvPr/>
        </p:nvSpPr>
        <p:spPr>
          <a:xfrm>
            <a:off x="13215888" y="6498945"/>
            <a:ext cx="4443577" cy="524996"/>
          </a:xfrm>
          <a:prstGeom prst="rect">
            <a:avLst/>
          </a:prstGeom>
        </p:spPr>
        <p:txBody>
          <a:bodyPr lIns="0" tIns="0" rIns="0" bIns="0" rtlCol="0" anchor="t">
            <a:spAutoFit/>
          </a:bodyPr>
          <a:lstStyle/>
          <a:p>
            <a:pPr algn="l">
              <a:lnSpc>
                <a:spcPts val="3360"/>
              </a:lnSpc>
            </a:pPr>
            <a:r>
              <a:rPr lang="en-US" sz="1800">
                <a:solidFill>
                  <a:srgbClr val="0070C0"/>
                </a:solidFill>
                <a:latin typeface="Poppins Light" panose="00000400000000000000"/>
                <a:ea typeface="Poppins Light" panose="00000400000000000000"/>
                <a:cs typeface="Poppins Light" panose="00000400000000000000"/>
                <a:sym typeface="Poppins Light" panose="00000400000000000000"/>
              </a:rPr>
              <a:t>&lt;&lt; This data is filled by  Admin</a:t>
            </a:r>
            <a:endParaRPr lang="en-US" sz="1800">
              <a:solidFill>
                <a:srgbClr val="0070C0"/>
              </a:solidFill>
              <a:latin typeface="Poppins Light" panose="00000400000000000000"/>
              <a:ea typeface="Poppins Light" panose="00000400000000000000"/>
              <a:cs typeface="Poppins Light" panose="00000400000000000000"/>
              <a:sym typeface="Poppins Light" panose="00000400000000000000"/>
            </a:endParaRPr>
          </a:p>
        </p:txBody>
      </p:sp>
      <p:grpSp>
        <p:nvGrpSpPr>
          <p:cNvPr id="22" name="Group 22"/>
          <p:cNvGrpSpPr/>
          <p:nvPr/>
        </p:nvGrpSpPr>
        <p:grpSpPr>
          <a:xfrm rot="0">
            <a:off x="8584726" y="9215438"/>
            <a:ext cx="5932393" cy="28575"/>
            <a:chOff x="0" y="0"/>
            <a:chExt cx="7909857" cy="38100"/>
          </a:xfrm>
        </p:grpSpPr>
        <p:sp>
          <p:nvSpPr>
            <p:cNvPr id="23" name="Freeform 23"/>
            <p:cNvSpPr/>
            <p:nvPr/>
          </p:nvSpPr>
          <p:spPr>
            <a:xfrm>
              <a:off x="19050" y="0"/>
              <a:ext cx="7871714" cy="38100"/>
            </a:xfrm>
            <a:custGeom>
              <a:avLst/>
              <a:gdLst/>
              <a:ahLst/>
              <a:cxnLst/>
              <a:rect l="l" t="t" r="r" b="b"/>
              <a:pathLst>
                <a:path w="7871714" h="38100">
                  <a:moveTo>
                    <a:pt x="0" y="0"/>
                  </a:moveTo>
                  <a:lnTo>
                    <a:pt x="7871714" y="0"/>
                  </a:lnTo>
                  <a:lnTo>
                    <a:pt x="7871714" y="38100"/>
                  </a:lnTo>
                  <a:lnTo>
                    <a:pt x="0" y="38100"/>
                  </a:lnTo>
                  <a:close/>
                </a:path>
              </a:pathLst>
            </a:custGeom>
            <a:solidFill>
              <a:srgbClr val="292929"/>
            </a:solidFill>
          </p:spPr>
        </p:sp>
      </p:grpSp>
      <p:sp>
        <p:nvSpPr>
          <p:cNvPr id="24" name="TextBox 24"/>
          <p:cNvSpPr txBox="1"/>
          <p:nvPr/>
        </p:nvSpPr>
        <p:spPr>
          <a:xfrm>
            <a:off x="8599014" y="7458639"/>
            <a:ext cx="3365098" cy="424809"/>
          </a:xfrm>
          <a:prstGeom prst="rect">
            <a:avLst/>
          </a:prstGeom>
        </p:spPr>
        <p:txBody>
          <a:bodyPr lIns="0" tIns="0" rIns="0" bIns="0" rtlCol="0" anchor="t">
            <a:spAutoFit/>
          </a:bodyPr>
          <a:lstStyle/>
          <a:p>
            <a:pPr algn="l">
              <a:lnSpc>
                <a:spcPts val="336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Scope of work</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p:txBody>
      </p:sp>
      <p:sp>
        <p:nvSpPr>
          <p:cNvPr id="25" name="TextBox 25"/>
          <p:cNvSpPr txBox="1"/>
          <p:nvPr/>
        </p:nvSpPr>
        <p:spPr>
          <a:xfrm>
            <a:off x="8599014" y="8074125"/>
            <a:ext cx="5345586" cy="1292225"/>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Hotel</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 What space(s) are you looking to design</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 </a:t>
            </a:r>
            <a:r>
              <a:rPr lang="en-US" altLang="en-GB" sz="1800">
                <a:solidFill>
                  <a:srgbClr val="000000"/>
                </a:solidFill>
                <a:latin typeface="Montserrat" panose="00000500000000000000"/>
                <a:ea typeface="Montserrat" panose="00000500000000000000"/>
                <a:cs typeface="Montserrat" panose="00000500000000000000"/>
                <a:sym typeface="Montserrat" panose="00000500000000000000"/>
              </a:rPr>
              <a:t>Q. Area</a:t>
            </a:r>
            <a:r>
              <a:rPr lang="en-US" sz="1800">
                <a:solidFill>
                  <a:srgbClr val="000000"/>
                </a:solidFill>
                <a:latin typeface="Montserrat" panose="00000500000000000000"/>
                <a:ea typeface="Montserrat" panose="00000500000000000000"/>
                <a:cs typeface="Montserrat" panose="00000500000000000000"/>
                <a:sym typeface="Montserrat" panose="00000500000000000000"/>
              </a:rPr>
              <a:t> m2</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p:txBody>
      </p:sp>
      <p:sp>
        <p:nvSpPr>
          <p:cNvPr id="26" name="TextBox 26"/>
          <p:cNvSpPr txBox="1"/>
          <p:nvPr/>
        </p:nvSpPr>
        <p:spPr>
          <a:xfrm>
            <a:off x="13213167" y="7458639"/>
            <a:ext cx="3365098" cy="424809"/>
          </a:xfrm>
          <a:prstGeom prst="rect">
            <a:avLst/>
          </a:prstGeom>
        </p:spPr>
        <p:txBody>
          <a:bodyPr lIns="0" tIns="0" rIns="0" bIns="0" rtlCol="0" anchor="t">
            <a:spAutoFit/>
          </a:bodyPr>
          <a:lstStyle/>
          <a:p>
            <a:pPr algn="l">
              <a:lnSpc>
                <a:spcPts val="336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Webinar date</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p:txBody>
      </p:sp>
      <p:sp>
        <p:nvSpPr>
          <p:cNvPr id="27" name="TextBox 27"/>
          <p:cNvSpPr txBox="1"/>
          <p:nvPr/>
        </p:nvSpPr>
        <p:spPr>
          <a:xfrm>
            <a:off x="13213167" y="7978875"/>
            <a:ext cx="4443577" cy="982557"/>
          </a:xfrm>
          <a:prstGeom prst="rect">
            <a:avLst/>
          </a:prstGeom>
        </p:spPr>
        <p:txBody>
          <a:bodyPr lIns="0" tIns="0" rIns="0" bIns="0" rtlCol="0" anchor="t">
            <a:spAutoFit/>
          </a:bodyPr>
          <a:lstStyle/>
          <a:p>
            <a:pPr algn="l">
              <a:lnSpc>
                <a:spcPts val="3360"/>
              </a:lnSpc>
            </a:pPr>
            <a:r>
              <a:rPr lang="en-US" sz="1800">
                <a:solidFill>
                  <a:srgbClr val="0070C0"/>
                </a:solidFill>
                <a:latin typeface="Poppins Light" panose="00000400000000000000"/>
                <a:ea typeface="Poppins Light" panose="00000400000000000000"/>
                <a:cs typeface="Poppins Light" panose="00000400000000000000"/>
                <a:sym typeface="Poppins Light" panose="00000400000000000000"/>
              </a:rPr>
              <a:t>&lt;&lt; This is webinar Time Which is filled by  Admin </a:t>
            </a:r>
            <a:endParaRPr lang="en-US" sz="1800">
              <a:solidFill>
                <a:srgbClr val="0070C0"/>
              </a:solidFill>
              <a:latin typeface="Poppins Light" panose="00000400000000000000"/>
              <a:ea typeface="Poppins Light" panose="00000400000000000000"/>
              <a:cs typeface="Poppins Light" panose="00000400000000000000"/>
              <a:sym typeface="Poppins Light" panose="00000400000000000000"/>
            </a:endParaRPr>
          </a:p>
        </p:txBody>
      </p:sp>
      <p:grpSp>
        <p:nvGrpSpPr>
          <p:cNvPr id="28" name="Group 28"/>
          <p:cNvGrpSpPr/>
          <p:nvPr/>
        </p:nvGrpSpPr>
        <p:grpSpPr>
          <a:xfrm rot="0">
            <a:off x="3344125" y="9718466"/>
            <a:ext cx="1129480" cy="335166"/>
            <a:chOff x="0" y="0"/>
            <a:chExt cx="1505973" cy="446888"/>
          </a:xfrm>
        </p:grpSpPr>
        <p:sp>
          <p:nvSpPr>
            <p:cNvPr id="29" name="Freeform 29"/>
            <p:cNvSpPr/>
            <p:nvPr/>
          </p:nvSpPr>
          <p:spPr>
            <a:xfrm>
              <a:off x="0" y="0"/>
              <a:ext cx="1505966" cy="446913"/>
            </a:xfrm>
            <a:custGeom>
              <a:avLst/>
              <a:gdLst/>
              <a:ahLst/>
              <a:cxnLst/>
              <a:rect l="l" t="t" r="r" b="b"/>
              <a:pathLst>
                <a:path w="1505966" h="446913">
                  <a:moveTo>
                    <a:pt x="0" y="0"/>
                  </a:moveTo>
                  <a:lnTo>
                    <a:pt x="1505966" y="0"/>
                  </a:lnTo>
                  <a:lnTo>
                    <a:pt x="1505966" y="446913"/>
                  </a:lnTo>
                  <a:lnTo>
                    <a:pt x="0" y="446913"/>
                  </a:lnTo>
                  <a:lnTo>
                    <a:pt x="0" y="0"/>
                  </a:lnTo>
                  <a:close/>
                </a:path>
              </a:pathLst>
            </a:custGeom>
            <a:blipFill>
              <a:blip r:embed="rId3"/>
              <a:stretch>
                <a:fillRect l="-59261" t="-700131" r="-51333" b="-13691"/>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172864" y="4646"/>
            <a:ext cx="14115136" cy="9024431"/>
            <a:chOff x="0" y="0"/>
            <a:chExt cx="18820181" cy="12032575"/>
          </a:xfrm>
        </p:grpSpPr>
        <p:sp>
          <p:nvSpPr>
            <p:cNvPr id="3" name="Freeform 3"/>
            <p:cNvSpPr/>
            <p:nvPr/>
          </p:nvSpPr>
          <p:spPr>
            <a:xfrm>
              <a:off x="0" y="0"/>
              <a:ext cx="18820130" cy="12032615"/>
            </a:xfrm>
            <a:custGeom>
              <a:avLst/>
              <a:gdLst/>
              <a:ahLst/>
              <a:cxnLst/>
              <a:rect l="l" t="t" r="r" b="b"/>
              <a:pathLst>
                <a:path w="18820130" h="12032615">
                  <a:moveTo>
                    <a:pt x="0" y="0"/>
                  </a:moveTo>
                  <a:lnTo>
                    <a:pt x="18820130" y="0"/>
                  </a:lnTo>
                  <a:lnTo>
                    <a:pt x="18820130" y="12032615"/>
                  </a:lnTo>
                  <a:lnTo>
                    <a:pt x="0" y="12032615"/>
                  </a:lnTo>
                  <a:lnTo>
                    <a:pt x="0" y="0"/>
                  </a:lnTo>
                  <a:close/>
                </a:path>
              </a:pathLst>
            </a:custGeom>
            <a:blipFill>
              <a:blip r:embed="rId1"/>
              <a:stretch>
                <a:fillRect l="-977" r="-977"/>
              </a:stretch>
            </a:blipFill>
          </p:spPr>
        </p:sp>
      </p:grpSp>
      <p:grpSp>
        <p:nvGrpSpPr>
          <p:cNvPr id="4" name="Group 4"/>
          <p:cNvGrpSpPr/>
          <p:nvPr/>
        </p:nvGrpSpPr>
        <p:grpSpPr>
          <a:xfrm rot="0">
            <a:off x="1028700" y="1999336"/>
            <a:ext cx="3144164" cy="3144164"/>
            <a:chOff x="0" y="0"/>
            <a:chExt cx="4192219" cy="4192219"/>
          </a:xfrm>
        </p:grpSpPr>
        <p:sp>
          <p:nvSpPr>
            <p:cNvPr id="5" name="Freeform 5"/>
            <p:cNvSpPr/>
            <p:nvPr/>
          </p:nvSpPr>
          <p:spPr>
            <a:xfrm>
              <a:off x="0" y="0"/>
              <a:ext cx="4192270" cy="4192270"/>
            </a:xfrm>
            <a:custGeom>
              <a:avLst/>
              <a:gdLst/>
              <a:ahLst/>
              <a:cxnLst/>
              <a:rect l="l" t="t" r="r" b="b"/>
              <a:pathLst>
                <a:path w="4192270" h="4192270">
                  <a:moveTo>
                    <a:pt x="0" y="0"/>
                  </a:moveTo>
                  <a:lnTo>
                    <a:pt x="4192270" y="0"/>
                  </a:lnTo>
                  <a:lnTo>
                    <a:pt x="4192270" y="4192270"/>
                  </a:lnTo>
                  <a:lnTo>
                    <a:pt x="0" y="4192270"/>
                  </a:lnTo>
                  <a:close/>
                </a:path>
              </a:pathLst>
            </a:custGeom>
            <a:solidFill>
              <a:srgbClr val="292929"/>
            </a:solidFill>
          </p:spPr>
        </p:sp>
      </p:grpSp>
      <p:sp>
        <p:nvSpPr>
          <p:cNvPr id="6" name="TextBox 6"/>
          <p:cNvSpPr txBox="1"/>
          <p:nvPr/>
        </p:nvSpPr>
        <p:spPr>
          <a:xfrm>
            <a:off x="1576236" y="2549068"/>
            <a:ext cx="4716104" cy="1790586"/>
          </a:xfrm>
          <a:prstGeom prst="rect">
            <a:avLst/>
          </a:prstGeom>
        </p:spPr>
        <p:txBody>
          <a:bodyPr lIns="0" tIns="0" rIns="0" bIns="0" rtlCol="0" anchor="t">
            <a:spAutoFit/>
          </a:bodyPr>
          <a:lstStyle/>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FF&amp;E</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List.</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7" name="Group 7"/>
          <p:cNvGrpSpPr/>
          <p:nvPr/>
        </p:nvGrpSpPr>
        <p:grpSpPr>
          <a:xfrm rot="0">
            <a:off x="1600200" y="8826926"/>
            <a:ext cx="431374" cy="431374"/>
            <a:chOff x="0" y="0"/>
            <a:chExt cx="575165" cy="575165"/>
          </a:xfrm>
        </p:grpSpPr>
        <p:sp>
          <p:nvSpPr>
            <p:cNvPr id="8" name="Freeform 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9" name="Freeform 9"/>
          <p:cNvSpPr/>
          <p:nvPr/>
        </p:nvSpPr>
        <p:spPr>
          <a:xfrm flipH="1">
            <a:off x="1748358"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0" name="Group 10"/>
          <p:cNvGrpSpPr/>
          <p:nvPr/>
        </p:nvGrpSpPr>
        <p:grpSpPr>
          <a:xfrm rot="-10800000">
            <a:off x="1028700" y="8826926"/>
            <a:ext cx="431374" cy="431374"/>
            <a:chOff x="0" y="0"/>
            <a:chExt cx="575165" cy="575165"/>
          </a:xfrm>
        </p:grpSpPr>
        <p:sp>
          <p:nvSpPr>
            <p:cNvPr id="11" name="Freeform 11"/>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2" name="Freeform 12"/>
          <p:cNvSpPr/>
          <p:nvPr/>
        </p:nvSpPr>
        <p:spPr>
          <a:xfrm rot="-10800000" flipH="1">
            <a:off x="1176858"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sp>
        <p:nvSpPr>
          <p:cNvPr id="13" name="TextBox 13"/>
          <p:cNvSpPr txBox="1"/>
          <p:nvPr/>
        </p:nvSpPr>
        <p:spPr>
          <a:xfrm>
            <a:off x="1061006" y="914400"/>
            <a:ext cx="1539776" cy="514350"/>
          </a:xfrm>
          <a:prstGeom prst="rect">
            <a:avLst/>
          </a:prstGeom>
        </p:spPr>
        <p:txBody>
          <a:bodyPr lIns="0" tIns="0" rIns="0" bIns="0" rtlCol="0" anchor="t">
            <a:spAutoFit/>
          </a:bodyPr>
          <a:lstStyle/>
          <a:p>
            <a:pPr algn="just">
              <a:lnSpc>
                <a:spcPts val="4200"/>
              </a:lnSpc>
            </a:pPr>
            <a:r>
              <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4" name="TextBox 14"/>
          <p:cNvSpPr txBox="1"/>
          <p:nvPr/>
        </p:nvSpPr>
        <p:spPr>
          <a:xfrm>
            <a:off x="1023835" y="5285351"/>
            <a:ext cx="4801305" cy="2647577"/>
          </a:xfrm>
          <a:prstGeom prst="rect">
            <a:avLst/>
          </a:prstGeom>
        </p:spPr>
        <p:txBody>
          <a:bodyPr lIns="0" tIns="0" rIns="0" bIns="0" rtlCol="0" anchor="t">
            <a:spAutoFit/>
          </a:bodyPr>
          <a:lstStyle/>
          <a:p>
            <a:pPr algn="l">
              <a:lnSpc>
                <a:spcPts val="39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All items should be listed</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9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IF - Loose Furniture</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9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FN- Finishes</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920"/>
              </a:lnSpc>
            </a:pPr>
            <a:r>
              <a:rPr lang="en-US" sz="1800">
                <a:solidFill>
                  <a:srgbClr val="292929"/>
                </a:solidFill>
                <a:latin typeface="Montserrat" panose="00000500000000000000"/>
                <a:ea typeface="Montserrat" panose="00000500000000000000"/>
                <a:cs typeface="Montserrat" panose="00000500000000000000"/>
                <a:sym typeface="Montserrat" panose="00000500000000000000"/>
              </a:rPr>
              <a:t>EQ - Equipment</a:t>
            </a:r>
            <a:endParaRPr lang="en-US" sz="18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920"/>
              </a:lnSpc>
            </a:p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920689" y="115997"/>
            <a:ext cx="14291111" cy="10183083"/>
            <a:chOff x="0" y="0"/>
            <a:chExt cx="19054815" cy="13577444"/>
          </a:xfrm>
        </p:grpSpPr>
        <p:sp>
          <p:nvSpPr>
            <p:cNvPr id="3" name="Freeform 3"/>
            <p:cNvSpPr/>
            <p:nvPr/>
          </p:nvSpPr>
          <p:spPr>
            <a:xfrm>
              <a:off x="0" y="0"/>
              <a:ext cx="19054826" cy="13577443"/>
            </a:xfrm>
            <a:custGeom>
              <a:avLst/>
              <a:gdLst/>
              <a:ahLst/>
              <a:cxnLst/>
              <a:rect l="l" t="t" r="r" b="b"/>
              <a:pathLst>
                <a:path w="19054826" h="13577443">
                  <a:moveTo>
                    <a:pt x="0" y="0"/>
                  </a:moveTo>
                  <a:lnTo>
                    <a:pt x="19054826" y="0"/>
                  </a:lnTo>
                  <a:lnTo>
                    <a:pt x="19054826" y="13577443"/>
                  </a:lnTo>
                  <a:lnTo>
                    <a:pt x="0" y="13577443"/>
                  </a:lnTo>
                  <a:lnTo>
                    <a:pt x="0" y="0"/>
                  </a:lnTo>
                  <a:close/>
                </a:path>
              </a:pathLst>
            </a:custGeom>
            <a:blipFill>
              <a:blip r:embed="rId1"/>
              <a:stretch>
                <a:fillRect l="-396" r="-396"/>
              </a:stretch>
            </a:blipFill>
          </p:spPr>
        </p:sp>
      </p:grpSp>
      <p:grpSp>
        <p:nvGrpSpPr>
          <p:cNvPr id="4" name="Group 4"/>
          <p:cNvGrpSpPr/>
          <p:nvPr/>
        </p:nvGrpSpPr>
        <p:grpSpPr>
          <a:xfrm rot="0">
            <a:off x="1028700" y="1999336"/>
            <a:ext cx="3144164" cy="3144164"/>
            <a:chOff x="0" y="0"/>
            <a:chExt cx="4192219" cy="4192219"/>
          </a:xfrm>
        </p:grpSpPr>
        <p:sp>
          <p:nvSpPr>
            <p:cNvPr id="5" name="Freeform 5"/>
            <p:cNvSpPr/>
            <p:nvPr/>
          </p:nvSpPr>
          <p:spPr>
            <a:xfrm>
              <a:off x="0" y="0"/>
              <a:ext cx="4192270" cy="4192270"/>
            </a:xfrm>
            <a:custGeom>
              <a:avLst/>
              <a:gdLst/>
              <a:ahLst/>
              <a:cxnLst/>
              <a:rect l="l" t="t" r="r" b="b"/>
              <a:pathLst>
                <a:path w="4192270" h="4192270">
                  <a:moveTo>
                    <a:pt x="0" y="0"/>
                  </a:moveTo>
                  <a:lnTo>
                    <a:pt x="4192270" y="0"/>
                  </a:lnTo>
                  <a:lnTo>
                    <a:pt x="4192270" y="4192270"/>
                  </a:lnTo>
                  <a:lnTo>
                    <a:pt x="0" y="4192270"/>
                  </a:lnTo>
                  <a:close/>
                </a:path>
              </a:pathLst>
            </a:custGeom>
            <a:solidFill>
              <a:srgbClr val="292929"/>
            </a:solidFill>
          </p:spPr>
        </p:sp>
      </p:grpSp>
      <p:sp>
        <p:nvSpPr>
          <p:cNvPr id="6" name="TextBox 6"/>
          <p:cNvSpPr txBox="1"/>
          <p:nvPr/>
        </p:nvSpPr>
        <p:spPr>
          <a:xfrm>
            <a:off x="1576236" y="2549068"/>
            <a:ext cx="4716104" cy="1790586"/>
          </a:xfrm>
          <a:prstGeom prst="rect">
            <a:avLst/>
          </a:prstGeom>
        </p:spPr>
        <p:txBody>
          <a:bodyPr lIns="0" tIns="0" rIns="0" bIns="0" rtlCol="0" anchor="t">
            <a:spAutoFit/>
          </a:bodyPr>
          <a:lstStyle/>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Detail</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drawing</a:t>
            </a:r>
            <a:r>
              <a:rPr lang="en-US" sz="5000" b="1">
                <a:solidFill>
                  <a:srgbClr val="000000"/>
                </a:solidFill>
                <a:latin typeface="Montserrat Bold" panose="00000800000000000000"/>
                <a:ea typeface="Montserrat Bold" panose="00000800000000000000"/>
                <a:cs typeface="Montserrat Bold" panose="00000800000000000000"/>
                <a:sym typeface="Montserrat Bold" panose="00000800000000000000"/>
              </a:rPr>
              <a:t>.</a:t>
            </a:r>
            <a:endParaRPr lang="en-US" sz="50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7" name="Group 7"/>
          <p:cNvGrpSpPr/>
          <p:nvPr/>
        </p:nvGrpSpPr>
        <p:grpSpPr>
          <a:xfrm rot="0">
            <a:off x="1600200" y="8826926"/>
            <a:ext cx="431374" cy="431374"/>
            <a:chOff x="0" y="0"/>
            <a:chExt cx="575165" cy="575165"/>
          </a:xfrm>
        </p:grpSpPr>
        <p:sp>
          <p:nvSpPr>
            <p:cNvPr id="8" name="Freeform 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9" name="Freeform 9"/>
          <p:cNvSpPr/>
          <p:nvPr/>
        </p:nvSpPr>
        <p:spPr>
          <a:xfrm flipH="1">
            <a:off x="1748358"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0" name="Group 10"/>
          <p:cNvGrpSpPr/>
          <p:nvPr/>
        </p:nvGrpSpPr>
        <p:grpSpPr>
          <a:xfrm rot="-10800000">
            <a:off x="1028700" y="8826926"/>
            <a:ext cx="431374" cy="431374"/>
            <a:chOff x="0" y="0"/>
            <a:chExt cx="575165" cy="575165"/>
          </a:xfrm>
        </p:grpSpPr>
        <p:sp>
          <p:nvSpPr>
            <p:cNvPr id="11" name="Freeform 11"/>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2" name="Freeform 12"/>
          <p:cNvSpPr/>
          <p:nvPr/>
        </p:nvSpPr>
        <p:spPr>
          <a:xfrm rot="-10800000" flipH="1">
            <a:off x="1176858"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sp>
        <p:nvSpPr>
          <p:cNvPr id="13" name="TextBox 13"/>
          <p:cNvSpPr txBox="1"/>
          <p:nvPr/>
        </p:nvSpPr>
        <p:spPr>
          <a:xfrm>
            <a:off x="1061006" y="914400"/>
            <a:ext cx="1276768" cy="514350"/>
          </a:xfrm>
          <a:prstGeom prst="rect">
            <a:avLst/>
          </a:prstGeom>
        </p:spPr>
        <p:txBody>
          <a:bodyPr lIns="0" tIns="0" rIns="0" bIns="0" rtlCol="0" anchor="t">
            <a:spAutoFit/>
          </a:bodyPr>
          <a:lstStyle/>
          <a:p>
            <a:pPr algn="just">
              <a:lnSpc>
                <a:spcPts val="4200"/>
              </a:lnSpc>
            </a:pPr>
            <a:r>
              <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6230288" y="8826926"/>
            <a:ext cx="431374" cy="431374"/>
            <a:chOff x="0" y="0"/>
            <a:chExt cx="575165" cy="575165"/>
          </a:xfrm>
        </p:grpSpPr>
        <p:sp>
          <p:nvSpPr>
            <p:cNvPr id="3" name="Freeform 3"/>
            <p:cNvSpPr/>
            <p:nvPr/>
          </p:nvSpPr>
          <p:spPr>
            <a:xfrm>
              <a:off x="0" y="0"/>
              <a:ext cx="575310" cy="575310"/>
            </a:xfrm>
            <a:custGeom>
              <a:avLst/>
              <a:gdLst/>
              <a:ahLst/>
              <a:cxnLst/>
              <a:rect l="l" t="t" r="r" b="b"/>
              <a:pathLst>
                <a:path w="575310" h="575310">
                  <a:moveTo>
                    <a:pt x="37465" y="575183"/>
                  </a:moveTo>
                  <a:lnTo>
                    <a:pt x="537845" y="575183"/>
                  </a:lnTo>
                  <a:cubicBezTo>
                    <a:pt x="558419" y="575183"/>
                    <a:pt x="575310" y="558419"/>
                    <a:pt x="575310" y="537718"/>
                  </a:cubicBezTo>
                  <a:lnTo>
                    <a:pt x="575310" y="37465"/>
                  </a:lnTo>
                  <a:cubicBezTo>
                    <a:pt x="575183" y="16764"/>
                    <a:pt x="558419" y="0"/>
                    <a:pt x="537718" y="0"/>
                  </a:cubicBezTo>
                  <a:lnTo>
                    <a:pt x="37465" y="0"/>
                  </a:lnTo>
                  <a:cubicBezTo>
                    <a:pt x="16764" y="0"/>
                    <a:pt x="0" y="16764"/>
                    <a:pt x="0" y="37465"/>
                  </a:cubicBezTo>
                  <a:lnTo>
                    <a:pt x="0" y="537845"/>
                  </a:lnTo>
                  <a:cubicBezTo>
                    <a:pt x="0" y="558419"/>
                    <a:pt x="16764" y="575310"/>
                    <a:pt x="37465" y="575310"/>
                  </a:cubicBezTo>
                  <a:close/>
                </a:path>
              </a:pathLst>
            </a:custGeom>
            <a:solidFill>
              <a:srgbClr val="292929"/>
            </a:solidFill>
          </p:spPr>
        </p:sp>
      </p:grpSp>
      <p:sp>
        <p:nvSpPr>
          <p:cNvPr id="4" name="Freeform 4"/>
          <p:cNvSpPr/>
          <p:nvPr/>
        </p:nvSpPr>
        <p:spPr>
          <a:xfrm>
            <a:off x="16378446" y="8936496"/>
            <a:ext cx="135058" cy="212234"/>
          </a:xfrm>
          <a:custGeom>
            <a:avLst/>
            <a:gdLst/>
            <a:ahLst/>
            <a:cxnLst/>
            <a:rect l="l" t="t" r="r" b="b"/>
            <a:pathLst>
              <a:path w="135058" h="212234">
                <a:moveTo>
                  <a:pt x="0" y="0"/>
                </a:moveTo>
                <a:lnTo>
                  <a:pt x="135058" y="0"/>
                </a:lnTo>
                <a:lnTo>
                  <a:pt x="135058" y="212234"/>
                </a:lnTo>
                <a:lnTo>
                  <a:pt x="0" y="212234"/>
                </a:lnTo>
                <a:lnTo>
                  <a:pt x="0" y="0"/>
                </a:lnTo>
                <a:close/>
              </a:path>
            </a:pathLst>
          </a:custGeom>
          <a:blipFill>
            <a:blip r:embed="rId1">
              <a:extLst>
                <a:ext uri="{96DAC541-7B7A-43D3-8B79-37D633B846F1}">
                  <asvg:svgBlip xmlns:asvg="http://schemas.microsoft.com/office/drawing/2016/SVG/main" r:embed="rId2"/>
                </a:ext>
              </a:extLst>
            </a:blip>
            <a:stretch>
              <a:fillRect l="-1242" r="-1242"/>
            </a:stretch>
          </a:blipFill>
        </p:spPr>
      </p:sp>
      <p:grpSp>
        <p:nvGrpSpPr>
          <p:cNvPr id="5" name="Group 5"/>
          <p:cNvGrpSpPr/>
          <p:nvPr/>
        </p:nvGrpSpPr>
        <p:grpSpPr>
          <a:xfrm rot="-10800000">
            <a:off x="16801788" y="8826926"/>
            <a:ext cx="431374" cy="431374"/>
            <a:chOff x="0" y="0"/>
            <a:chExt cx="575165" cy="575165"/>
          </a:xfrm>
        </p:grpSpPr>
        <p:sp>
          <p:nvSpPr>
            <p:cNvPr id="6" name="Freeform 6"/>
            <p:cNvSpPr/>
            <p:nvPr/>
          </p:nvSpPr>
          <p:spPr>
            <a:xfrm>
              <a:off x="0" y="0"/>
              <a:ext cx="575310" cy="575310"/>
            </a:xfrm>
            <a:custGeom>
              <a:avLst/>
              <a:gdLst/>
              <a:ahLst/>
              <a:cxnLst/>
              <a:rect l="l" t="t" r="r" b="b"/>
              <a:pathLst>
                <a:path w="575310" h="575310">
                  <a:moveTo>
                    <a:pt x="37465" y="575183"/>
                  </a:moveTo>
                  <a:lnTo>
                    <a:pt x="537845" y="575183"/>
                  </a:lnTo>
                  <a:cubicBezTo>
                    <a:pt x="558419" y="575183"/>
                    <a:pt x="575310" y="558419"/>
                    <a:pt x="575310" y="537718"/>
                  </a:cubicBezTo>
                  <a:lnTo>
                    <a:pt x="575310" y="37465"/>
                  </a:lnTo>
                  <a:cubicBezTo>
                    <a:pt x="575183" y="16764"/>
                    <a:pt x="558419" y="0"/>
                    <a:pt x="537718" y="0"/>
                  </a:cubicBezTo>
                  <a:lnTo>
                    <a:pt x="37465" y="0"/>
                  </a:lnTo>
                  <a:cubicBezTo>
                    <a:pt x="16764" y="0"/>
                    <a:pt x="0" y="16764"/>
                    <a:pt x="0" y="37465"/>
                  </a:cubicBezTo>
                  <a:lnTo>
                    <a:pt x="0" y="537845"/>
                  </a:lnTo>
                  <a:cubicBezTo>
                    <a:pt x="0" y="558419"/>
                    <a:pt x="16764" y="575310"/>
                    <a:pt x="37465" y="575310"/>
                  </a:cubicBezTo>
                  <a:close/>
                </a:path>
              </a:pathLst>
            </a:custGeom>
            <a:solidFill>
              <a:srgbClr val="929292"/>
            </a:solidFill>
          </p:spPr>
        </p:sp>
      </p:grpSp>
      <p:sp>
        <p:nvSpPr>
          <p:cNvPr id="7" name="Freeform 7"/>
          <p:cNvSpPr/>
          <p:nvPr/>
        </p:nvSpPr>
        <p:spPr>
          <a:xfrm rot="-10800000">
            <a:off x="16949946" y="8936496"/>
            <a:ext cx="135058" cy="212234"/>
          </a:xfrm>
          <a:custGeom>
            <a:avLst/>
            <a:gdLst/>
            <a:ahLst/>
            <a:cxnLst/>
            <a:rect l="l" t="t" r="r" b="b"/>
            <a:pathLst>
              <a:path w="135058" h="212234">
                <a:moveTo>
                  <a:pt x="0" y="0"/>
                </a:moveTo>
                <a:lnTo>
                  <a:pt x="135058" y="0"/>
                </a:lnTo>
                <a:lnTo>
                  <a:pt x="135058" y="212234"/>
                </a:lnTo>
                <a:lnTo>
                  <a:pt x="0" y="212234"/>
                </a:lnTo>
                <a:lnTo>
                  <a:pt x="0" y="0"/>
                </a:lnTo>
                <a:close/>
              </a:path>
            </a:pathLst>
          </a:custGeom>
          <a:blipFill>
            <a:blip r:embed="rId1">
              <a:extLst>
                <a:ext uri="{96DAC541-7B7A-43D3-8B79-37D633B846F1}">
                  <asvg:svgBlip xmlns:asvg="http://schemas.microsoft.com/office/drawing/2016/SVG/main" r:embed="rId2"/>
                </a:ext>
              </a:extLst>
            </a:blip>
            <a:stretch>
              <a:fillRect l="-1242" r="-1242"/>
            </a:stretch>
          </a:blipFill>
        </p:spPr>
      </p:sp>
      <p:sp>
        <p:nvSpPr>
          <p:cNvPr id="8" name="TextBox 8"/>
          <p:cNvSpPr txBox="1"/>
          <p:nvPr/>
        </p:nvSpPr>
        <p:spPr>
          <a:xfrm>
            <a:off x="9239249" y="3305175"/>
            <a:ext cx="12858751" cy="1231106"/>
          </a:xfrm>
          <a:prstGeom prst="rect">
            <a:avLst/>
          </a:prstGeom>
        </p:spPr>
        <p:txBody>
          <a:bodyPr lIns="0" tIns="0" rIns="0" bIns="0" rtlCol="0" anchor="t">
            <a:spAutoFit/>
          </a:bodyPr>
          <a:lstStyle/>
          <a:p>
            <a:pPr algn="l">
              <a:lnSpc>
                <a:spcPts val="9600"/>
              </a:lnSpc>
            </a:pPr>
            <a:r>
              <a:rPr lang="en-US" sz="8000" b="1">
                <a:solidFill>
                  <a:srgbClr val="000000"/>
                </a:solidFill>
                <a:latin typeface="Montserrat Bold" panose="00000800000000000000"/>
                <a:ea typeface="Montserrat Bold" panose="00000800000000000000"/>
                <a:cs typeface="Montserrat Bold" panose="00000800000000000000"/>
                <a:sym typeface="Montserrat Bold" panose="00000800000000000000"/>
              </a:rPr>
              <a:t>All the best!</a:t>
            </a:r>
            <a:endParaRPr lang="en-US" sz="80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9239250" y="8927465"/>
            <a:ext cx="3686381" cy="330835"/>
          </a:xfrm>
          <a:prstGeom prst="rect">
            <a:avLst/>
          </a:prstGeom>
        </p:spPr>
        <p:txBody>
          <a:bodyPr lIns="0" tIns="0" rIns="0" bIns="0" rtlCol="0" anchor="t">
            <a:spAutoFit/>
          </a:bodyPr>
          <a:lstStyle/>
          <a:p>
            <a:pPr algn="l">
              <a:lnSpc>
                <a:spcPts val="2240"/>
              </a:lnSpc>
            </a:pPr>
            <a:r>
              <a:rPr lang="en-US" sz="1600">
                <a:solidFill>
                  <a:srgbClr val="292929"/>
                </a:solidFill>
                <a:latin typeface="Impact" panose="020B0806030902050204"/>
                <a:ea typeface="Impact" panose="020B0806030902050204"/>
                <a:cs typeface="Impact" panose="020B0806030902050204"/>
                <a:sym typeface="Impact" panose="020B0806030902050204"/>
              </a:rPr>
              <a:t>www.thelivedesignproject.com</a:t>
            </a:r>
            <a:endParaRPr lang="en-US" sz="1600">
              <a:solidFill>
                <a:srgbClr val="292929"/>
              </a:solidFill>
              <a:latin typeface="Impact" panose="020B0806030902050204"/>
              <a:ea typeface="Impact" panose="020B0806030902050204"/>
              <a:cs typeface="Impact" panose="020B0806030902050204"/>
              <a:sym typeface="Impact" panose="020B0806030902050204"/>
            </a:endParaRPr>
          </a:p>
        </p:txBody>
      </p:sp>
      <p:sp>
        <p:nvSpPr>
          <p:cNvPr id="10" name="TextBox 10"/>
          <p:cNvSpPr txBox="1"/>
          <p:nvPr/>
        </p:nvSpPr>
        <p:spPr>
          <a:xfrm>
            <a:off x="16499531" y="914400"/>
            <a:ext cx="1086439" cy="514350"/>
          </a:xfrm>
          <a:prstGeom prst="rect">
            <a:avLst/>
          </a:prstGeom>
        </p:spPr>
        <p:txBody>
          <a:bodyPr lIns="0" tIns="0" rIns="0" bIns="0" rtlCol="0" anchor="t">
            <a:spAutoFit/>
          </a:bodyPr>
          <a:lstStyle/>
          <a:p>
            <a:pPr algn="r">
              <a:lnSpc>
                <a:spcPts val="4200"/>
              </a:lnSpc>
            </a:pPr>
            <a:r>
              <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1" name="Group 11"/>
          <p:cNvGrpSpPr/>
          <p:nvPr/>
        </p:nvGrpSpPr>
        <p:grpSpPr>
          <a:xfrm rot="0">
            <a:off x="9224962" y="1990407"/>
            <a:ext cx="2483808" cy="28575"/>
            <a:chOff x="0" y="0"/>
            <a:chExt cx="3311744" cy="38100"/>
          </a:xfrm>
        </p:grpSpPr>
        <p:sp>
          <p:nvSpPr>
            <p:cNvPr id="12" name="Freeform 12"/>
            <p:cNvSpPr/>
            <p:nvPr/>
          </p:nvSpPr>
          <p:spPr>
            <a:xfrm>
              <a:off x="19050" y="0"/>
              <a:ext cx="3273679" cy="38100"/>
            </a:xfrm>
            <a:custGeom>
              <a:avLst/>
              <a:gdLst/>
              <a:ahLst/>
              <a:cxnLst/>
              <a:rect l="l" t="t" r="r" b="b"/>
              <a:pathLst>
                <a:path w="3273679" h="38100">
                  <a:moveTo>
                    <a:pt x="0" y="0"/>
                  </a:moveTo>
                  <a:lnTo>
                    <a:pt x="3273679" y="0"/>
                  </a:lnTo>
                  <a:lnTo>
                    <a:pt x="3273679" y="38100"/>
                  </a:lnTo>
                  <a:lnTo>
                    <a:pt x="0" y="38100"/>
                  </a:lnTo>
                  <a:close/>
                </a:path>
              </a:pathLst>
            </a:custGeom>
            <a:solidFill>
              <a:srgbClr val="292929"/>
            </a:solidFill>
          </p:spPr>
        </p:sp>
      </p:grpSp>
      <p:grpSp>
        <p:nvGrpSpPr>
          <p:cNvPr id="13" name="Group 13"/>
          <p:cNvGrpSpPr/>
          <p:nvPr/>
        </p:nvGrpSpPr>
        <p:grpSpPr>
          <a:xfrm rot="0">
            <a:off x="931957" y="-83066"/>
            <a:ext cx="8096250" cy="10191750"/>
            <a:chOff x="0" y="0"/>
            <a:chExt cx="10795000" cy="13589000"/>
          </a:xfrm>
        </p:grpSpPr>
        <p:sp>
          <p:nvSpPr>
            <p:cNvPr id="14" name="Freeform 14"/>
            <p:cNvSpPr/>
            <p:nvPr/>
          </p:nvSpPr>
          <p:spPr>
            <a:xfrm>
              <a:off x="0" y="0"/>
              <a:ext cx="10794924" cy="13589000"/>
            </a:xfrm>
            <a:custGeom>
              <a:avLst/>
              <a:gdLst/>
              <a:ahLst/>
              <a:cxnLst/>
              <a:rect l="l" t="t" r="r" b="b"/>
              <a:pathLst>
                <a:path w="10794924" h="13589000">
                  <a:moveTo>
                    <a:pt x="0" y="0"/>
                  </a:moveTo>
                  <a:lnTo>
                    <a:pt x="10794924" y="0"/>
                  </a:lnTo>
                  <a:lnTo>
                    <a:pt x="10794924" y="13589000"/>
                  </a:lnTo>
                  <a:lnTo>
                    <a:pt x="0" y="13589000"/>
                  </a:lnTo>
                  <a:lnTo>
                    <a:pt x="0" y="0"/>
                  </a:lnTo>
                  <a:close/>
                </a:path>
              </a:pathLst>
            </a:custGeom>
            <a:blipFill>
              <a:blip r:embed="rId3"/>
              <a:stretch>
                <a:fillRect l="-33921" r="-33922"/>
              </a:stretch>
            </a:blipFill>
          </p:spPr>
        </p:sp>
      </p:grpSp>
      <p:grpSp>
        <p:nvGrpSpPr>
          <p:cNvPr id="15" name="Group 15"/>
          <p:cNvGrpSpPr/>
          <p:nvPr/>
        </p:nvGrpSpPr>
        <p:grpSpPr>
          <a:xfrm rot="0">
            <a:off x="931957" y="1441364"/>
            <a:ext cx="5224712" cy="4696460"/>
            <a:chOff x="0" y="0"/>
            <a:chExt cx="6966283" cy="6261947"/>
          </a:xfrm>
        </p:grpSpPr>
        <p:sp>
          <p:nvSpPr>
            <p:cNvPr id="16" name="Freeform 16"/>
            <p:cNvSpPr/>
            <p:nvPr/>
          </p:nvSpPr>
          <p:spPr>
            <a:xfrm>
              <a:off x="0" y="0"/>
              <a:ext cx="6966331" cy="6261989"/>
            </a:xfrm>
            <a:custGeom>
              <a:avLst/>
              <a:gdLst/>
              <a:ahLst/>
              <a:cxnLst/>
              <a:rect l="l" t="t" r="r" b="b"/>
              <a:pathLst>
                <a:path w="6966331" h="6261989">
                  <a:moveTo>
                    <a:pt x="0" y="0"/>
                  </a:moveTo>
                  <a:lnTo>
                    <a:pt x="6966331" y="0"/>
                  </a:lnTo>
                  <a:lnTo>
                    <a:pt x="6966331" y="6261989"/>
                  </a:lnTo>
                  <a:lnTo>
                    <a:pt x="0" y="6261989"/>
                  </a:lnTo>
                  <a:close/>
                </a:path>
              </a:pathLst>
            </a:custGeom>
            <a:solidFill>
              <a:srgbClr val="FFFFFF"/>
            </a:solidFill>
          </p:spPr>
        </p:sp>
      </p:grpSp>
      <p:grpSp>
        <p:nvGrpSpPr>
          <p:cNvPr id="17" name="Group 17"/>
          <p:cNvGrpSpPr/>
          <p:nvPr/>
        </p:nvGrpSpPr>
        <p:grpSpPr>
          <a:xfrm rot="0">
            <a:off x="931957" y="1441364"/>
            <a:ext cx="546709" cy="4696460"/>
            <a:chOff x="0" y="0"/>
            <a:chExt cx="728945" cy="6261947"/>
          </a:xfrm>
        </p:grpSpPr>
        <p:sp>
          <p:nvSpPr>
            <p:cNvPr id="18" name="Freeform 18"/>
            <p:cNvSpPr/>
            <p:nvPr/>
          </p:nvSpPr>
          <p:spPr>
            <a:xfrm>
              <a:off x="0" y="0"/>
              <a:ext cx="728980" cy="6261989"/>
            </a:xfrm>
            <a:custGeom>
              <a:avLst/>
              <a:gdLst/>
              <a:ahLst/>
              <a:cxnLst/>
              <a:rect l="l" t="t" r="r" b="b"/>
              <a:pathLst>
                <a:path w="728980" h="6261989">
                  <a:moveTo>
                    <a:pt x="0" y="0"/>
                  </a:moveTo>
                  <a:lnTo>
                    <a:pt x="728980" y="0"/>
                  </a:lnTo>
                  <a:lnTo>
                    <a:pt x="728980" y="6261989"/>
                  </a:lnTo>
                  <a:lnTo>
                    <a:pt x="0" y="6261989"/>
                  </a:lnTo>
                  <a:close/>
                </a:path>
              </a:pathLst>
            </a:custGeom>
            <a:solidFill>
              <a:srgbClr val="5B5B5B"/>
            </a:solidFill>
          </p:spPr>
        </p:sp>
      </p:grpSp>
      <p:grpSp>
        <p:nvGrpSpPr>
          <p:cNvPr id="19" name="Group 19"/>
          <p:cNvGrpSpPr/>
          <p:nvPr/>
        </p:nvGrpSpPr>
        <p:grpSpPr>
          <a:xfrm rot="0">
            <a:off x="931957" y="-128991"/>
            <a:ext cx="546709" cy="1570355"/>
            <a:chOff x="0" y="0"/>
            <a:chExt cx="728945" cy="2093807"/>
          </a:xfrm>
        </p:grpSpPr>
        <p:sp>
          <p:nvSpPr>
            <p:cNvPr id="20" name="Freeform 20"/>
            <p:cNvSpPr/>
            <p:nvPr/>
          </p:nvSpPr>
          <p:spPr>
            <a:xfrm>
              <a:off x="0" y="0"/>
              <a:ext cx="728980" cy="2093849"/>
            </a:xfrm>
            <a:custGeom>
              <a:avLst/>
              <a:gdLst/>
              <a:ahLst/>
              <a:cxnLst/>
              <a:rect l="l" t="t" r="r" b="b"/>
              <a:pathLst>
                <a:path w="728980" h="2093849">
                  <a:moveTo>
                    <a:pt x="0" y="0"/>
                  </a:moveTo>
                  <a:lnTo>
                    <a:pt x="728980" y="0"/>
                  </a:lnTo>
                  <a:lnTo>
                    <a:pt x="728980" y="2093849"/>
                  </a:lnTo>
                  <a:lnTo>
                    <a:pt x="0" y="2093849"/>
                  </a:lnTo>
                  <a:close/>
                </a:path>
              </a:pathLst>
            </a:custGeom>
            <a:solidFill>
              <a:srgbClr val="FFC000"/>
            </a:solidFill>
          </p:spPr>
        </p:sp>
      </p:grpSp>
      <p:sp>
        <p:nvSpPr>
          <p:cNvPr id="21" name="TextBox 21"/>
          <p:cNvSpPr txBox="1"/>
          <p:nvPr/>
        </p:nvSpPr>
        <p:spPr>
          <a:xfrm>
            <a:off x="1478667" y="3868334"/>
            <a:ext cx="4678004" cy="1968500"/>
          </a:xfrm>
          <a:prstGeom prst="rect">
            <a:avLst/>
          </a:prstGeom>
        </p:spPr>
        <p:txBody>
          <a:bodyPr lIns="0" tIns="0" rIns="0" bIns="0" rtlCol="0" anchor="t">
            <a:spAutoFit/>
          </a:bodyPr>
          <a:lstStyle/>
          <a:p>
            <a:pPr algn="l">
              <a:lnSpc>
                <a:spcPts val="84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Estelle Darcy</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84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Studio</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2" name="TextBox 22"/>
          <p:cNvSpPr txBox="1"/>
          <p:nvPr/>
        </p:nvSpPr>
        <p:spPr>
          <a:xfrm rot="-5400000">
            <a:off x="-768176" y="7219052"/>
            <a:ext cx="3517106" cy="303406"/>
          </a:xfrm>
          <a:prstGeom prst="rect">
            <a:avLst/>
          </a:prstGeom>
        </p:spPr>
        <p:txBody>
          <a:bodyPr lIns="0" tIns="0" rIns="0" bIns="0" rtlCol="0" anchor="t">
            <a:spAutoFit/>
          </a:bodyPr>
          <a:lstStyle/>
          <a:p>
            <a:pPr algn="l">
              <a:lnSpc>
                <a:spcPts val="235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grpSp>
        <p:nvGrpSpPr>
          <p:cNvPr id="23" name="Group 23"/>
          <p:cNvGrpSpPr/>
          <p:nvPr/>
        </p:nvGrpSpPr>
        <p:grpSpPr>
          <a:xfrm rot="0">
            <a:off x="1960657" y="1752300"/>
            <a:ext cx="3563545" cy="4277788"/>
            <a:chOff x="0" y="0"/>
            <a:chExt cx="4751393" cy="5703717"/>
          </a:xfrm>
        </p:grpSpPr>
        <p:sp>
          <p:nvSpPr>
            <p:cNvPr id="24" name="Freeform 24"/>
            <p:cNvSpPr/>
            <p:nvPr/>
          </p:nvSpPr>
          <p:spPr>
            <a:xfrm>
              <a:off x="0" y="0"/>
              <a:ext cx="4751451" cy="5703697"/>
            </a:xfrm>
            <a:custGeom>
              <a:avLst/>
              <a:gdLst/>
              <a:ahLst/>
              <a:cxnLst/>
              <a:rect l="l" t="t" r="r" b="b"/>
              <a:pathLst>
                <a:path w="4751451" h="5703697">
                  <a:moveTo>
                    <a:pt x="0" y="0"/>
                  </a:moveTo>
                  <a:lnTo>
                    <a:pt x="4751451" y="0"/>
                  </a:lnTo>
                  <a:lnTo>
                    <a:pt x="4751451" y="5703697"/>
                  </a:lnTo>
                  <a:lnTo>
                    <a:pt x="0" y="5703697"/>
                  </a:lnTo>
                  <a:lnTo>
                    <a:pt x="0" y="0"/>
                  </a:lnTo>
                  <a:close/>
                </a:path>
              </a:pathLst>
            </a:custGeom>
            <a:blipFill>
              <a:blip r:embed="rId4"/>
              <a:stretch>
                <a:fillRect b="4466"/>
              </a:stretch>
            </a:blipFill>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3098319" y="-17640"/>
            <a:ext cx="5189681" cy="5172295"/>
            <a:chOff x="0" y="0"/>
            <a:chExt cx="6919575" cy="6896393"/>
          </a:xfrm>
        </p:grpSpPr>
        <p:sp>
          <p:nvSpPr>
            <p:cNvPr id="3" name="Freeform 3"/>
            <p:cNvSpPr/>
            <p:nvPr/>
          </p:nvSpPr>
          <p:spPr>
            <a:xfrm>
              <a:off x="0" y="0"/>
              <a:ext cx="6919595" cy="6896354"/>
            </a:xfrm>
            <a:custGeom>
              <a:avLst/>
              <a:gdLst/>
              <a:ahLst/>
              <a:cxnLst/>
              <a:rect l="l" t="t" r="r" b="b"/>
              <a:pathLst>
                <a:path w="6919595" h="6896354">
                  <a:moveTo>
                    <a:pt x="0" y="0"/>
                  </a:moveTo>
                  <a:lnTo>
                    <a:pt x="6919595" y="0"/>
                  </a:lnTo>
                  <a:lnTo>
                    <a:pt x="6919595" y="6896354"/>
                  </a:lnTo>
                  <a:lnTo>
                    <a:pt x="0" y="6896354"/>
                  </a:lnTo>
                  <a:lnTo>
                    <a:pt x="0" y="0"/>
                  </a:lnTo>
                  <a:close/>
                </a:path>
              </a:pathLst>
            </a:custGeom>
            <a:blipFill>
              <a:blip r:embed="rId1"/>
              <a:stretch>
                <a:fillRect b="-336"/>
              </a:stretch>
            </a:blipFill>
          </p:spPr>
        </p:sp>
      </p:grpSp>
      <p:grpSp>
        <p:nvGrpSpPr>
          <p:cNvPr id="4" name="Group 4"/>
          <p:cNvGrpSpPr/>
          <p:nvPr/>
        </p:nvGrpSpPr>
        <p:grpSpPr>
          <a:xfrm rot="0">
            <a:off x="12115799" y="5210430"/>
            <a:ext cx="2925191" cy="5070370"/>
            <a:chOff x="0" y="0"/>
            <a:chExt cx="3900255" cy="6760493"/>
          </a:xfrm>
        </p:grpSpPr>
        <p:sp>
          <p:nvSpPr>
            <p:cNvPr id="5" name="Freeform 5"/>
            <p:cNvSpPr/>
            <p:nvPr/>
          </p:nvSpPr>
          <p:spPr>
            <a:xfrm>
              <a:off x="0" y="0"/>
              <a:ext cx="3900297" cy="6760464"/>
            </a:xfrm>
            <a:custGeom>
              <a:avLst/>
              <a:gdLst/>
              <a:ahLst/>
              <a:cxnLst/>
              <a:rect l="l" t="t" r="r" b="b"/>
              <a:pathLst>
                <a:path w="3900297" h="6760464">
                  <a:moveTo>
                    <a:pt x="0" y="0"/>
                  </a:moveTo>
                  <a:lnTo>
                    <a:pt x="3900297" y="0"/>
                  </a:lnTo>
                  <a:lnTo>
                    <a:pt x="3900297" y="6760464"/>
                  </a:lnTo>
                  <a:lnTo>
                    <a:pt x="0" y="6760464"/>
                  </a:lnTo>
                  <a:lnTo>
                    <a:pt x="0" y="0"/>
                  </a:lnTo>
                  <a:close/>
                </a:path>
              </a:pathLst>
            </a:custGeom>
            <a:blipFill>
              <a:blip r:embed="rId2"/>
              <a:stretch>
                <a:fillRect l="-15629" r="-40260" b="-1"/>
              </a:stretch>
            </a:blipFill>
          </p:spPr>
        </p:sp>
      </p:grpSp>
      <p:grpSp>
        <p:nvGrpSpPr>
          <p:cNvPr id="6" name="Group 6"/>
          <p:cNvGrpSpPr/>
          <p:nvPr/>
        </p:nvGrpSpPr>
        <p:grpSpPr>
          <a:xfrm rot="0">
            <a:off x="15040991" y="5210430"/>
            <a:ext cx="3247009" cy="5070370"/>
            <a:chOff x="0" y="0"/>
            <a:chExt cx="4329345" cy="6760493"/>
          </a:xfrm>
        </p:grpSpPr>
        <p:sp>
          <p:nvSpPr>
            <p:cNvPr id="7" name="Freeform 7"/>
            <p:cNvSpPr/>
            <p:nvPr/>
          </p:nvSpPr>
          <p:spPr>
            <a:xfrm>
              <a:off x="0" y="0"/>
              <a:ext cx="4329303" cy="6760464"/>
            </a:xfrm>
            <a:custGeom>
              <a:avLst/>
              <a:gdLst/>
              <a:ahLst/>
              <a:cxnLst/>
              <a:rect l="l" t="t" r="r" b="b"/>
              <a:pathLst>
                <a:path w="4329303" h="6760464">
                  <a:moveTo>
                    <a:pt x="0" y="0"/>
                  </a:moveTo>
                  <a:lnTo>
                    <a:pt x="4329303" y="0"/>
                  </a:lnTo>
                  <a:lnTo>
                    <a:pt x="4329303" y="6760464"/>
                  </a:lnTo>
                  <a:lnTo>
                    <a:pt x="0" y="6760464"/>
                  </a:lnTo>
                  <a:lnTo>
                    <a:pt x="0" y="0"/>
                  </a:lnTo>
                  <a:close/>
                </a:path>
              </a:pathLst>
            </a:custGeom>
            <a:blipFill>
              <a:blip r:embed="rId3"/>
              <a:stretch>
                <a:fillRect r="-1863" b="-2423"/>
              </a:stretch>
            </a:blipFill>
          </p:spPr>
        </p:sp>
      </p:grpSp>
      <p:grpSp>
        <p:nvGrpSpPr>
          <p:cNvPr id="8" name="Group 8"/>
          <p:cNvGrpSpPr/>
          <p:nvPr/>
        </p:nvGrpSpPr>
        <p:grpSpPr>
          <a:xfrm rot="0">
            <a:off x="4371657" y="-28795"/>
            <a:ext cx="3186947" cy="5183450"/>
            <a:chOff x="0" y="0"/>
            <a:chExt cx="4249263" cy="6911267"/>
          </a:xfrm>
        </p:grpSpPr>
        <p:sp>
          <p:nvSpPr>
            <p:cNvPr id="9" name="Freeform 9"/>
            <p:cNvSpPr/>
            <p:nvPr/>
          </p:nvSpPr>
          <p:spPr>
            <a:xfrm>
              <a:off x="0" y="0"/>
              <a:ext cx="4249293" cy="6911213"/>
            </a:xfrm>
            <a:custGeom>
              <a:avLst/>
              <a:gdLst/>
              <a:ahLst/>
              <a:cxnLst/>
              <a:rect l="l" t="t" r="r" b="b"/>
              <a:pathLst>
                <a:path w="4249293" h="6911213">
                  <a:moveTo>
                    <a:pt x="0" y="0"/>
                  </a:moveTo>
                  <a:lnTo>
                    <a:pt x="4249293" y="0"/>
                  </a:lnTo>
                  <a:lnTo>
                    <a:pt x="4249293" y="6911213"/>
                  </a:lnTo>
                  <a:lnTo>
                    <a:pt x="0" y="6911213"/>
                  </a:lnTo>
                  <a:lnTo>
                    <a:pt x="0" y="0"/>
                  </a:lnTo>
                  <a:close/>
                </a:path>
              </a:pathLst>
            </a:custGeom>
            <a:blipFill>
              <a:blip r:embed="rId4"/>
              <a:stretch>
                <a:fillRect l="1" t="-6281" b="-87"/>
              </a:stretch>
            </a:blipFill>
          </p:spPr>
        </p:sp>
      </p:grpSp>
      <p:grpSp>
        <p:nvGrpSpPr>
          <p:cNvPr id="10" name="Group 10"/>
          <p:cNvGrpSpPr/>
          <p:nvPr/>
        </p:nvGrpSpPr>
        <p:grpSpPr>
          <a:xfrm rot="0">
            <a:off x="8009688" y="5210429"/>
            <a:ext cx="4056298" cy="5070370"/>
            <a:chOff x="0" y="0"/>
            <a:chExt cx="5408397" cy="6760493"/>
          </a:xfrm>
        </p:grpSpPr>
        <p:sp>
          <p:nvSpPr>
            <p:cNvPr id="11" name="Freeform 11" descr="See the source image"/>
            <p:cNvSpPr/>
            <p:nvPr/>
          </p:nvSpPr>
          <p:spPr>
            <a:xfrm>
              <a:off x="0" y="0"/>
              <a:ext cx="5408422" cy="6760464"/>
            </a:xfrm>
            <a:custGeom>
              <a:avLst/>
              <a:gdLst/>
              <a:ahLst/>
              <a:cxnLst/>
              <a:rect l="l" t="t" r="r" b="b"/>
              <a:pathLst>
                <a:path w="5408422" h="6760464">
                  <a:moveTo>
                    <a:pt x="0" y="0"/>
                  </a:moveTo>
                  <a:lnTo>
                    <a:pt x="5408422" y="0"/>
                  </a:lnTo>
                  <a:lnTo>
                    <a:pt x="5408422" y="6760464"/>
                  </a:lnTo>
                  <a:lnTo>
                    <a:pt x="0" y="6760464"/>
                  </a:lnTo>
                  <a:lnTo>
                    <a:pt x="0" y="0"/>
                  </a:lnTo>
                  <a:close/>
                </a:path>
              </a:pathLst>
            </a:custGeom>
            <a:blipFill>
              <a:blip r:embed="rId5"/>
              <a:stretch>
                <a:fillRect/>
              </a:stretch>
            </a:blipFill>
          </p:spPr>
        </p:sp>
      </p:grpSp>
      <p:grpSp>
        <p:nvGrpSpPr>
          <p:cNvPr id="12" name="Group 12"/>
          <p:cNvGrpSpPr/>
          <p:nvPr/>
        </p:nvGrpSpPr>
        <p:grpSpPr>
          <a:xfrm rot="0">
            <a:off x="0" y="-28796"/>
            <a:ext cx="4322296" cy="5172296"/>
            <a:chOff x="0" y="0"/>
            <a:chExt cx="5763061" cy="6896395"/>
          </a:xfrm>
        </p:grpSpPr>
        <p:sp>
          <p:nvSpPr>
            <p:cNvPr id="13" name="Freeform 13"/>
            <p:cNvSpPr/>
            <p:nvPr/>
          </p:nvSpPr>
          <p:spPr>
            <a:xfrm>
              <a:off x="0" y="0"/>
              <a:ext cx="5763006" cy="6896354"/>
            </a:xfrm>
            <a:custGeom>
              <a:avLst/>
              <a:gdLst/>
              <a:ahLst/>
              <a:cxnLst/>
              <a:rect l="l" t="t" r="r" b="b"/>
              <a:pathLst>
                <a:path w="5763006" h="6896354">
                  <a:moveTo>
                    <a:pt x="0" y="0"/>
                  </a:moveTo>
                  <a:lnTo>
                    <a:pt x="5763006" y="0"/>
                  </a:lnTo>
                  <a:lnTo>
                    <a:pt x="5763006" y="6896354"/>
                  </a:lnTo>
                  <a:lnTo>
                    <a:pt x="0" y="6896354"/>
                  </a:lnTo>
                  <a:lnTo>
                    <a:pt x="0" y="0"/>
                  </a:lnTo>
                  <a:close/>
                </a:path>
              </a:pathLst>
            </a:custGeom>
            <a:blipFill>
              <a:blip r:embed="rId6"/>
              <a:stretch>
                <a:fillRect t="-6073" b="-14"/>
              </a:stretch>
            </a:blipFill>
          </p:spPr>
        </p:sp>
      </p:grpSp>
      <p:grpSp>
        <p:nvGrpSpPr>
          <p:cNvPr id="14" name="Group 14"/>
          <p:cNvGrpSpPr/>
          <p:nvPr/>
        </p:nvGrpSpPr>
        <p:grpSpPr>
          <a:xfrm rot="0">
            <a:off x="7607965" y="-28795"/>
            <a:ext cx="5440993" cy="5172295"/>
            <a:chOff x="0" y="0"/>
            <a:chExt cx="7254657" cy="6896393"/>
          </a:xfrm>
        </p:grpSpPr>
        <p:sp>
          <p:nvSpPr>
            <p:cNvPr id="15" name="Freeform 15"/>
            <p:cNvSpPr/>
            <p:nvPr/>
          </p:nvSpPr>
          <p:spPr>
            <a:xfrm>
              <a:off x="0" y="0"/>
              <a:ext cx="7254621" cy="6896354"/>
            </a:xfrm>
            <a:custGeom>
              <a:avLst/>
              <a:gdLst/>
              <a:ahLst/>
              <a:cxnLst/>
              <a:rect l="l" t="t" r="r" b="b"/>
              <a:pathLst>
                <a:path w="7254621" h="6896354">
                  <a:moveTo>
                    <a:pt x="0" y="0"/>
                  </a:moveTo>
                  <a:lnTo>
                    <a:pt x="7254621" y="0"/>
                  </a:lnTo>
                  <a:lnTo>
                    <a:pt x="7254621" y="6896354"/>
                  </a:lnTo>
                  <a:lnTo>
                    <a:pt x="0" y="6896354"/>
                  </a:lnTo>
                  <a:lnTo>
                    <a:pt x="0" y="0"/>
                  </a:lnTo>
                  <a:close/>
                </a:path>
              </a:pathLst>
            </a:custGeom>
            <a:blipFill>
              <a:blip r:embed="rId7"/>
              <a:stretch>
                <a:fillRect t="-5194"/>
              </a:stretch>
            </a:blipFill>
          </p:spPr>
        </p:sp>
      </p:grpSp>
      <p:sp>
        <p:nvSpPr>
          <p:cNvPr id="16" name="TextBox 16"/>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Traditional</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7" name="TextBox 17"/>
          <p:cNvSpPr txBox="1"/>
          <p:nvPr/>
        </p:nvSpPr>
        <p:spPr>
          <a:xfrm>
            <a:off x="1576236" y="6475026"/>
            <a:ext cx="4824564" cy="2769989"/>
          </a:xfrm>
          <a:prstGeom prst="rect">
            <a:avLst/>
          </a:prstGeom>
        </p:spPr>
        <p:txBody>
          <a:bodyPr lIns="0" tIns="0" rIns="0" bIns="0" rtlCol="0" anchor="t">
            <a:spAutoFit/>
          </a:bodyPr>
          <a:lstStyle/>
          <a:p>
            <a:pPr algn="just">
              <a:lnSpc>
                <a:spcPts val="2160"/>
              </a:lnSpc>
            </a:pPr>
            <a:r>
              <a:rPr lang="en-US" sz="1800">
                <a:solidFill>
                  <a:srgbClr val="111111"/>
                </a:solidFill>
                <a:latin typeface="Montserrat" panose="00000500000000000000"/>
                <a:ea typeface="Montserrat" panose="00000500000000000000"/>
                <a:cs typeface="Montserrat" panose="00000500000000000000"/>
                <a:sym typeface="Montserrat" panose="00000500000000000000"/>
              </a:rPr>
              <a:t>Traditional interior design is typically evocative of classic European decor. Hallmarks of this style generally include deep wood tones, architectural details, and elegant furnishings. This style is quite versatile, </a:t>
            </a:r>
            <a:r>
              <a:rPr lang="en-US" sz="1800">
                <a:solidFill>
                  <a:srgbClr val="444444"/>
                </a:solidFill>
                <a:latin typeface="Montserrat" panose="00000500000000000000"/>
                <a:ea typeface="Montserrat" panose="00000500000000000000"/>
                <a:cs typeface="Montserrat" panose="00000500000000000000"/>
                <a:sym typeface="Montserrat" panose="00000500000000000000"/>
              </a:rPr>
              <a:t>structured and balanced, rich in accessories, texture and finishes</a:t>
            </a:r>
            <a:r>
              <a:rPr lang="en-US" sz="1800">
                <a:solidFill>
                  <a:srgbClr val="111111"/>
                </a:solidFill>
                <a:latin typeface="Montserrat" panose="00000500000000000000"/>
                <a:ea typeface="Montserrat" panose="00000500000000000000"/>
                <a:cs typeface="Montserrat" panose="00000500000000000000"/>
                <a:sym typeface="Montserrat" panose="00000500000000000000"/>
              </a:rPr>
              <a:t> and can be combined with other interior elements to create a unique look in a room.</a:t>
            </a:r>
            <a:endParaRPr lang="en-US" sz="1800">
              <a:solidFill>
                <a:srgbClr val="111111"/>
              </a:solidFill>
              <a:latin typeface="Montserrat" panose="00000500000000000000"/>
              <a:ea typeface="Montserrat" panose="00000500000000000000"/>
              <a:cs typeface="Montserrat" panose="00000500000000000000"/>
              <a:sym typeface="Montserrat" panose="00000500000000000000"/>
            </a:endParaRPr>
          </a:p>
        </p:txBody>
      </p:sp>
      <p:grpSp>
        <p:nvGrpSpPr>
          <p:cNvPr id="18" name="Group 18"/>
          <p:cNvGrpSpPr/>
          <p:nvPr/>
        </p:nvGrpSpPr>
        <p:grpSpPr>
          <a:xfrm rot="0">
            <a:off x="1632506" y="4098210"/>
            <a:ext cx="431374" cy="431374"/>
            <a:chOff x="0" y="0"/>
            <a:chExt cx="575165" cy="575165"/>
          </a:xfrm>
        </p:grpSpPr>
        <p:sp>
          <p:nvSpPr>
            <p:cNvPr id="19" name="Freeform 19"/>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0" name="Freeform 20"/>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8">
              <a:extLst>
                <a:ext uri="{96DAC541-7B7A-43D3-8B79-37D633B846F1}">
                  <asvg:svgBlip xmlns:asvg="http://schemas.microsoft.com/office/drawing/2016/SVG/main" r:embed="rId9"/>
                </a:ext>
              </a:extLst>
            </a:blip>
            <a:stretch>
              <a:fillRect l="-1242" r="-1242"/>
            </a:stretch>
          </a:blipFill>
        </p:spPr>
      </p:sp>
      <p:grpSp>
        <p:nvGrpSpPr>
          <p:cNvPr id="21" name="Group 21"/>
          <p:cNvGrpSpPr/>
          <p:nvPr/>
        </p:nvGrpSpPr>
        <p:grpSpPr>
          <a:xfrm rot="-10800000">
            <a:off x="1061006" y="4098210"/>
            <a:ext cx="431374" cy="431374"/>
            <a:chOff x="0" y="0"/>
            <a:chExt cx="575165" cy="575165"/>
          </a:xfrm>
        </p:grpSpPr>
        <p:sp>
          <p:nvSpPr>
            <p:cNvPr id="22" name="Freeform 22"/>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3" name="Freeform 23"/>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8">
              <a:extLst>
                <a:ext uri="{96DAC541-7B7A-43D3-8B79-37D633B846F1}">
                  <asvg:svgBlip xmlns:asvg="http://schemas.microsoft.com/office/drawing/2016/SVG/main" r:embed="rId9"/>
                </a:ext>
              </a:extLst>
            </a:blip>
            <a:stretch>
              <a:fillRect l="-1242" r="-1242"/>
            </a:stretch>
          </a:blipFill>
        </p:spPr>
      </p:sp>
      <p:grpSp>
        <p:nvGrpSpPr>
          <p:cNvPr id="24" name="Group 24"/>
          <p:cNvGrpSpPr/>
          <p:nvPr/>
        </p:nvGrpSpPr>
        <p:grpSpPr>
          <a:xfrm rot="-5400000">
            <a:off x="624269" y="404407"/>
            <a:ext cx="546735" cy="1795272"/>
            <a:chOff x="0" y="0"/>
            <a:chExt cx="728980" cy="2393696"/>
          </a:xfrm>
        </p:grpSpPr>
        <p:sp>
          <p:nvSpPr>
            <p:cNvPr id="25" name="Freeform 25"/>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6" name="TextBox 26"/>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5443632" y="-17945"/>
            <a:ext cx="2843876" cy="5186514"/>
            <a:chOff x="0" y="0"/>
            <a:chExt cx="3791835" cy="6915352"/>
          </a:xfrm>
        </p:grpSpPr>
        <p:sp>
          <p:nvSpPr>
            <p:cNvPr id="3" name="Freeform 3" descr="Shabby Chic Decorating Ideas and Interior Design in Vintage Style"/>
            <p:cNvSpPr/>
            <p:nvPr/>
          </p:nvSpPr>
          <p:spPr>
            <a:xfrm>
              <a:off x="0" y="0"/>
              <a:ext cx="3791839" cy="6915404"/>
            </a:xfrm>
            <a:custGeom>
              <a:avLst/>
              <a:gdLst/>
              <a:ahLst/>
              <a:cxnLst/>
              <a:rect l="l" t="t" r="r" b="b"/>
              <a:pathLst>
                <a:path w="3791839" h="6915404">
                  <a:moveTo>
                    <a:pt x="0" y="0"/>
                  </a:moveTo>
                  <a:lnTo>
                    <a:pt x="3791839" y="0"/>
                  </a:lnTo>
                  <a:lnTo>
                    <a:pt x="3791839" y="6915404"/>
                  </a:lnTo>
                  <a:lnTo>
                    <a:pt x="0" y="6915404"/>
                  </a:lnTo>
                  <a:lnTo>
                    <a:pt x="0" y="0"/>
                  </a:lnTo>
                  <a:close/>
                </a:path>
              </a:pathLst>
            </a:custGeom>
            <a:blipFill>
              <a:blip r:embed="rId1"/>
              <a:stretch>
                <a:fillRect r="-446"/>
              </a:stretch>
            </a:blipFill>
          </p:spPr>
        </p:sp>
      </p:grpSp>
      <p:grpSp>
        <p:nvGrpSpPr>
          <p:cNvPr id="4" name="Group 4"/>
          <p:cNvGrpSpPr/>
          <p:nvPr/>
        </p:nvGrpSpPr>
        <p:grpSpPr>
          <a:xfrm rot="0">
            <a:off x="864" y="8975"/>
            <a:ext cx="4364625" cy="5138494"/>
            <a:chOff x="0" y="0"/>
            <a:chExt cx="5819500" cy="6851325"/>
          </a:xfrm>
        </p:grpSpPr>
        <p:sp>
          <p:nvSpPr>
            <p:cNvPr id="5" name="Freeform 5"/>
            <p:cNvSpPr/>
            <p:nvPr/>
          </p:nvSpPr>
          <p:spPr>
            <a:xfrm>
              <a:off x="0" y="0"/>
              <a:ext cx="5819521" cy="6851269"/>
            </a:xfrm>
            <a:custGeom>
              <a:avLst/>
              <a:gdLst/>
              <a:ahLst/>
              <a:cxnLst/>
              <a:rect l="l" t="t" r="r" b="b"/>
              <a:pathLst>
                <a:path w="5819521" h="6851269">
                  <a:moveTo>
                    <a:pt x="0" y="0"/>
                  </a:moveTo>
                  <a:lnTo>
                    <a:pt x="5819521" y="0"/>
                  </a:lnTo>
                  <a:lnTo>
                    <a:pt x="5819521" y="6851269"/>
                  </a:lnTo>
                  <a:lnTo>
                    <a:pt x="0" y="6851269"/>
                  </a:lnTo>
                  <a:lnTo>
                    <a:pt x="0" y="0"/>
                  </a:lnTo>
                  <a:close/>
                </a:path>
              </a:pathLst>
            </a:custGeom>
            <a:blipFill>
              <a:blip r:embed="rId2"/>
              <a:stretch>
                <a:fillRect/>
              </a:stretch>
            </a:blipFill>
          </p:spPr>
        </p:sp>
      </p:grpSp>
      <p:grpSp>
        <p:nvGrpSpPr>
          <p:cNvPr id="6" name="Group 6"/>
          <p:cNvGrpSpPr/>
          <p:nvPr/>
        </p:nvGrpSpPr>
        <p:grpSpPr>
          <a:xfrm rot="0">
            <a:off x="11277600" y="-17946"/>
            <a:ext cx="4110795" cy="5181160"/>
            <a:chOff x="0" y="0"/>
            <a:chExt cx="5481060" cy="6908213"/>
          </a:xfrm>
        </p:grpSpPr>
        <p:sp>
          <p:nvSpPr>
            <p:cNvPr id="7" name="Freeform 7" descr="45 Modern Living Rooms Furnished in Shabby Chic Style"/>
            <p:cNvSpPr/>
            <p:nvPr/>
          </p:nvSpPr>
          <p:spPr>
            <a:xfrm>
              <a:off x="0" y="0"/>
              <a:ext cx="5481066" cy="6908165"/>
            </a:xfrm>
            <a:custGeom>
              <a:avLst/>
              <a:gdLst/>
              <a:ahLst/>
              <a:cxnLst/>
              <a:rect l="l" t="t" r="r" b="b"/>
              <a:pathLst>
                <a:path w="5481066" h="6908165">
                  <a:moveTo>
                    <a:pt x="0" y="0"/>
                  </a:moveTo>
                  <a:lnTo>
                    <a:pt x="5481066" y="0"/>
                  </a:lnTo>
                  <a:lnTo>
                    <a:pt x="5481066" y="6908165"/>
                  </a:lnTo>
                  <a:lnTo>
                    <a:pt x="0" y="6908165"/>
                  </a:lnTo>
                  <a:lnTo>
                    <a:pt x="0" y="0"/>
                  </a:lnTo>
                  <a:close/>
                </a:path>
              </a:pathLst>
            </a:custGeom>
            <a:blipFill>
              <a:blip r:embed="rId3"/>
              <a:stretch>
                <a:fillRect r="-830"/>
              </a:stretch>
            </a:blipFill>
          </p:spPr>
        </p:sp>
      </p:grpSp>
      <p:grpSp>
        <p:nvGrpSpPr>
          <p:cNvPr id="8" name="Group 8"/>
          <p:cNvGrpSpPr/>
          <p:nvPr/>
        </p:nvGrpSpPr>
        <p:grpSpPr>
          <a:xfrm rot="0">
            <a:off x="4420726" y="-17946"/>
            <a:ext cx="6801637" cy="5181160"/>
            <a:chOff x="0" y="0"/>
            <a:chExt cx="9068849" cy="6908213"/>
          </a:xfrm>
        </p:grpSpPr>
        <p:sp>
          <p:nvSpPr>
            <p:cNvPr id="9" name="Freeform 9" descr="Shabby-chic Style Living Room - Shabby-Chic Style - Living Room - New York  | Houzz AU"/>
            <p:cNvSpPr/>
            <p:nvPr/>
          </p:nvSpPr>
          <p:spPr>
            <a:xfrm>
              <a:off x="0" y="0"/>
              <a:ext cx="9068816" cy="6908165"/>
            </a:xfrm>
            <a:custGeom>
              <a:avLst/>
              <a:gdLst/>
              <a:ahLst/>
              <a:cxnLst/>
              <a:rect l="l" t="t" r="r" b="b"/>
              <a:pathLst>
                <a:path w="9068816" h="6908165">
                  <a:moveTo>
                    <a:pt x="0" y="0"/>
                  </a:moveTo>
                  <a:lnTo>
                    <a:pt x="9068816" y="0"/>
                  </a:lnTo>
                  <a:lnTo>
                    <a:pt x="9068816" y="6908165"/>
                  </a:lnTo>
                  <a:lnTo>
                    <a:pt x="0" y="6908165"/>
                  </a:lnTo>
                  <a:lnTo>
                    <a:pt x="0" y="0"/>
                  </a:lnTo>
                  <a:close/>
                </a:path>
              </a:pathLst>
            </a:custGeom>
            <a:blipFill>
              <a:blip r:embed="rId4"/>
              <a:stretch>
                <a:fillRect t="-4570" r="-69"/>
              </a:stretch>
            </a:blipFill>
          </p:spPr>
        </p:sp>
      </p:grpSp>
      <p:grpSp>
        <p:nvGrpSpPr>
          <p:cNvPr id="10" name="Group 10"/>
          <p:cNvGrpSpPr/>
          <p:nvPr/>
        </p:nvGrpSpPr>
        <p:grpSpPr>
          <a:xfrm rot="0">
            <a:off x="15210195" y="5199954"/>
            <a:ext cx="3077313" cy="5117971"/>
            <a:chOff x="0" y="0"/>
            <a:chExt cx="4103084" cy="6823961"/>
          </a:xfrm>
        </p:grpSpPr>
        <p:sp>
          <p:nvSpPr>
            <p:cNvPr id="11" name="Freeform 11" descr="Shabby Chic Living Room Ideas: How to Get the Look | Timeless Chesterfields  | Timeless Chesterfields | Blog"/>
            <p:cNvSpPr/>
            <p:nvPr/>
          </p:nvSpPr>
          <p:spPr>
            <a:xfrm>
              <a:off x="0" y="0"/>
              <a:ext cx="4103116" cy="6823964"/>
            </a:xfrm>
            <a:custGeom>
              <a:avLst/>
              <a:gdLst/>
              <a:ahLst/>
              <a:cxnLst/>
              <a:rect l="l" t="t" r="r" b="b"/>
              <a:pathLst>
                <a:path w="4103116" h="6823964">
                  <a:moveTo>
                    <a:pt x="0" y="0"/>
                  </a:moveTo>
                  <a:lnTo>
                    <a:pt x="4103116" y="0"/>
                  </a:lnTo>
                  <a:lnTo>
                    <a:pt x="4103116" y="6823964"/>
                  </a:lnTo>
                  <a:lnTo>
                    <a:pt x="0" y="6823964"/>
                  </a:lnTo>
                  <a:lnTo>
                    <a:pt x="0" y="0"/>
                  </a:lnTo>
                  <a:close/>
                </a:path>
              </a:pathLst>
            </a:custGeom>
            <a:blipFill>
              <a:blip r:embed="rId5"/>
              <a:stretch>
                <a:fillRect r="-149467"/>
              </a:stretch>
            </a:blipFill>
          </p:spPr>
        </p:sp>
      </p:grpSp>
      <p:grpSp>
        <p:nvGrpSpPr>
          <p:cNvPr id="12" name="Group 12"/>
          <p:cNvGrpSpPr/>
          <p:nvPr/>
        </p:nvGrpSpPr>
        <p:grpSpPr>
          <a:xfrm rot="0">
            <a:off x="11571514" y="5199954"/>
            <a:ext cx="3573367" cy="5125146"/>
            <a:chOff x="0" y="0"/>
            <a:chExt cx="4764489" cy="6833528"/>
          </a:xfrm>
        </p:grpSpPr>
        <p:sp>
          <p:nvSpPr>
            <p:cNvPr id="13" name="Freeform 13"/>
            <p:cNvSpPr/>
            <p:nvPr/>
          </p:nvSpPr>
          <p:spPr>
            <a:xfrm>
              <a:off x="0" y="0"/>
              <a:ext cx="4764532" cy="6833489"/>
            </a:xfrm>
            <a:custGeom>
              <a:avLst/>
              <a:gdLst/>
              <a:ahLst/>
              <a:cxnLst/>
              <a:rect l="l" t="t" r="r" b="b"/>
              <a:pathLst>
                <a:path w="4764532" h="6833489">
                  <a:moveTo>
                    <a:pt x="0" y="0"/>
                  </a:moveTo>
                  <a:lnTo>
                    <a:pt x="4764532" y="0"/>
                  </a:lnTo>
                  <a:lnTo>
                    <a:pt x="4764532" y="6833489"/>
                  </a:lnTo>
                  <a:lnTo>
                    <a:pt x="0" y="6833489"/>
                  </a:lnTo>
                  <a:lnTo>
                    <a:pt x="0" y="0"/>
                  </a:lnTo>
                  <a:close/>
                </a:path>
              </a:pathLst>
            </a:custGeom>
            <a:blipFill>
              <a:blip r:embed="rId6"/>
              <a:stretch>
                <a:fillRect b="-9"/>
              </a:stretch>
            </a:blipFill>
          </p:spPr>
        </p:sp>
      </p:grpSp>
      <p:grpSp>
        <p:nvGrpSpPr>
          <p:cNvPr id="14" name="Group 14"/>
          <p:cNvGrpSpPr/>
          <p:nvPr/>
        </p:nvGrpSpPr>
        <p:grpSpPr>
          <a:xfrm rot="0">
            <a:off x="8009688" y="5199954"/>
            <a:ext cx="3496512" cy="5117971"/>
            <a:chOff x="0" y="0"/>
            <a:chExt cx="4662016" cy="6823961"/>
          </a:xfrm>
        </p:grpSpPr>
        <p:sp>
          <p:nvSpPr>
            <p:cNvPr id="15" name="Freeform 15" descr="28 Lovely And Inspiring Shabby Chic Bathroom Décor Ideas - DigsDigs"/>
            <p:cNvSpPr/>
            <p:nvPr/>
          </p:nvSpPr>
          <p:spPr>
            <a:xfrm>
              <a:off x="0" y="0"/>
              <a:ext cx="4662043" cy="6823964"/>
            </a:xfrm>
            <a:custGeom>
              <a:avLst/>
              <a:gdLst/>
              <a:ahLst/>
              <a:cxnLst/>
              <a:rect l="l" t="t" r="r" b="b"/>
              <a:pathLst>
                <a:path w="4662043" h="6823964">
                  <a:moveTo>
                    <a:pt x="0" y="0"/>
                  </a:moveTo>
                  <a:lnTo>
                    <a:pt x="4662043" y="0"/>
                  </a:lnTo>
                  <a:lnTo>
                    <a:pt x="4662043" y="6823964"/>
                  </a:lnTo>
                  <a:lnTo>
                    <a:pt x="0" y="6823964"/>
                  </a:lnTo>
                  <a:lnTo>
                    <a:pt x="0" y="0"/>
                  </a:lnTo>
                  <a:close/>
                </a:path>
              </a:pathLst>
            </a:custGeom>
            <a:blipFill>
              <a:blip r:embed="rId7"/>
              <a:stretch>
                <a:fillRect/>
              </a:stretch>
            </a:blipFill>
          </p:spPr>
        </p:sp>
      </p:grpSp>
      <p:sp>
        <p:nvSpPr>
          <p:cNvPr id="16" name="TextBox 16"/>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Shabby Chic</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7" name="TextBox 17"/>
          <p:cNvSpPr txBox="1"/>
          <p:nvPr/>
        </p:nvSpPr>
        <p:spPr>
          <a:xfrm>
            <a:off x="1576236" y="6475026"/>
            <a:ext cx="4824564" cy="3323987"/>
          </a:xfrm>
          <a:prstGeom prst="rect">
            <a:avLst/>
          </a:prstGeom>
        </p:spPr>
        <p:txBody>
          <a:bodyPr lIns="0" tIns="0" rIns="0" bIns="0" rtlCol="0" anchor="t">
            <a:spAutoFit/>
          </a:bodyPr>
          <a:lstStyle/>
          <a:p>
            <a:pPr algn="just">
              <a:lnSpc>
                <a:spcPts val="216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Shabby chic interior design captures elegance and comfort in one cosy setting. Originating in the 18ᵗʰ century, but only coined “shabby chic” in the 1980s, this interior trend has become timeless. Rustic furniture, show off mixed collectibles and accessories packed full of character and personality, layers of comforting materials give the “shabby chic” beauty.  Light stormy grey, off-white, white and tones of beige make the ideal backdrop.</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grpSp>
        <p:nvGrpSpPr>
          <p:cNvPr id="18" name="Group 18"/>
          <p:cNvGrpSpPr/>
          <p:nvPr/>
        </p:nvGrpSpPr>
        <p:grpSpPr>
          <a:xfrm rot="0">
            <a:off x="1632506" y="4098210"/>
            <a:ext cx="431374" cy="431374"/>
            <a:chOff x="0" y="0"/>
            <a:chExt cx="575165" cy="575165"/>
          </a:xfrm>
        </p:grpSpPr>
        <p:sp>
          <p:nvSpPr>
            <p:cNvPr id="19" name="Freeform 19"/>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0" name="Freeform 20"/>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8">
              <a:extLst>
                <a:ext uri="{96DAC541-7B7A-43D3-8B79-37D633B846F1}">
                  <asvg:svgBlip xmlns:asvg="http://schemas.microsoft.com/office/drawing/2016/SVG/main" r:embed="rId9"/>
                </a:ext>
              </a:extLst>
            </a:blip>
            <a:stretch>
              <a:fillRect l="-1242" r="-1242"/>
            </a:stretch>
          </a:blipFill>
        </p:spPr>
      </p:sp>
      <p:grpSp>
        <p:nvGrpSpPr>
          <p:cNvPr id="21" name="Group 21"/>
          <p:cNvGrpSpPr/>
          <p:nvPr/>
        </p:nvGrpSpPr>
        <p:grpSpPr>
          <a:xfrm rot="-10800000">
            <a:off x="1061006" y="4098210"/>
            <a:ext cx="431374" cy="431374"/>
            <a:chOff x="0" y="0"/>
            <a:chExt cx="575165" cy="575165"/>
          </a:xfrm>
        </p:grpSpPr>
        <p:sp>
          <p:nvSpPr>
            <p:cNvPr id="22" name="Freeform 22"/>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3" name="Freeform 23"/>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8">
              <a:extLst>
                <a:ext uri="{96DAC541-7B7A-43D3-8B79-37D633B846F1}">
                  <asvg:svgBlip xmlns:asvg="http://schemas.microsoft.com/office/drawing/2016/SVG/main" r:embed="rId9"/>
                </a:ext>
              </a:extLst>
            </a:blip>
            <a:stretch>
              <a:fillRect l="-1242" r="-1242"/>
            </a:stretch>
          </a:blipFill>
        </p:spPr>
      </p:sp>
      <p:grpSp>
        <p:nvGrpSpPr>
          <p:cNvPr id="24" name="Group 24"/>
          <p:cNvGrpSpPr/>
          <p:nvPr/>
        </p:nvGrpSpPr>
        <p:grpSpPr>
          <a:xfrm rot="-5400000">
            <a:off x="624269" y="404407"/>
            <a:ext cx="546735" cy="1795272"/>
            <a:chOff x="0" y="0"/>
            <a:chExt cx="728980" cy="2393696"/>
          </a:xfrm>
        </p:grpSpPr>
        <p:sp>
          <p:nvSpPr>
            <p:cNvPr id="25" name="Freeform 25"/>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6" name="TextBox 26"/>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677127" y="5188011"/>
            <a:ext cx="6622131" cy="5098990"/>
            <a:chOff x="0" y="0"/>
            <a:chExt cx="8829508" cy="6798653"/>
          </a:xfrm>
        </p:grpSpPr>
        <p:sp>
          <p:nvSpPr>
            <p:cNvPr id="3" name="Freeform 3"/>
            <p:cNvSpPr/>
            <p:nvPr/>
          </p:nvSpPr>
          <p:spPr>
            <a:xfrm>
              <a:off x="0" y="0"/>
              <a:ext cx="8829548" cy="6798691"/>
            </a:xfrm>
            <a:custGeom>
              <a:avLst/>
              <a:gdLst/>
              <a:ahLst/>
              <a:cxnLst/>
              <a:rect l="l" t="t" r="r" b="b"/>
              <a:pathLst>
                <a:path w="8829548" h="6798691">
                  <a:moveTo>
                    <a:pt x="0" y="0"/>
                  </a:moveTo>
                  <a:lnTo>
                    <a:pt x="8829548" y="0"/>
                  </a:lnTo>
                  <a:lnTo>
                    <a:pt x="8829548" y="6798691"/>
                  </a:lnTo>
                  <a:lnTo>
                    <a:pt x="0" y="6798691"/>
                  </a:lnTo>
                  <a:lnTo>
                    <a:pt x="0" y="0"/>
                  </a:lnTo>
                  <a:close/>
                </a:path>
              </a:pathLst>
            </a:custGeom>
            <a:blipFill>
              <a:blip r:embed="rId1"/>
              <a:stretch>
                <a:fillRect r="-19659" b="-20"/>
              </a:stretch>
            </a:blipFill>
          </p:spPr>
        </p:sp>
      </p:grpSp>
      <p:grpSp>
        <p:nvGrpSpPr>
          <p:cNvPr id="4" name="Group 4"/>
          <p:cNvGrpSpPr/>
          <p:nvPr/>
        </p:nvGrpSpPr>
        <p:grpSpPr>
          <a:xfrm rot="0">
            <a:off x="6135" y="1"/>
            <a:ext cx="8228920" cy="5143500"/>
            <a:chOff x="0" y="0"/>
            <a:chExt cx="10971893" cy="6858000"/>
          </a:xfrm>
        </p:grpSpPr>
        <p:sp>
          <p:nvSpPr>
            <p:cNvPr id="5" name="Freeform 5" descr="modern urban interior design"/>
            <p:cNvSpPr/>
            <p:nvPr/>
          </p:nvSpPr>
          <p:spPr>
            <a:xfrm>
              <a:off x="0" y="0"/>
              <a:ext cx="10971911" cy="6858000"/>
            </a:xfrm>
            <a:custGeom>
              <a:avLst/>
              <a:gdLst/>
              <a:ahLst/>
              <a:cxnLst/>
              <a:rect l="l" t="t" r="r" b="b"/>
              <a:pathLst>
                <a:path w="10971911" h="6858000">
                  <a:moveTo>
                    <a:pt x="0" y="0"/>
                  </a:moveTo>
                  <a:lnTo>
                    <a:pt x="10971911" y="0"/>
                  </a:lnTo>
                  <a:lnTo>
                    <a:pt x="10971911" y="6858000"/>
                  </a:lnTo>
                  <a:lnTo>
                    <a:pt x="0" y="6858000"/>
                  </a:lnTo>
                  <a:lnTo>
                    <a:pt x="0" y="0"/>
                  </a:lnTo>
                  <a:close/>
                </a:path>
              </a:pathLst>
            </a:custGeom>
            <a:blipFill>
              <a:blip r:embed="rId2"/>
              <a:stretch>
                <a:fillRect r="-8"/>
              </a:stretch>
            </a:blipFill>
          </p:spPr>
        </p:sp>
      </p:grpSp>
      <p:grpSp>
        <p:nvGrpSpPr>
          <p:cNvPr id="6" name="Group 6"/>
          <p:cNvGrpSpPr/>
          <p:nvPr/>
        </p:nvGrpSpPr>
        <p:grpSpPr>
          <a:xfrm rot="0">
            <a:off x="8009688" y="5188011"/>
            <a:ext cx="3630032" cy="5098990"/>
            <a:chOff x="0" y="0"/>
            <a:chExt cx="4840043" cy="6798653"/>
          </a:xfrm>
        </p:grpSpPr>
        <p:sp>
          <p:nvSpPr>
            <p:cNvPr id="7" name="Freeform 7"/>
            <p:cNvSpPr/>
            <p:nvPr/>
          </p:nvSpPr>
          <p:spPr>
            <a:xfrm>
              <a:off x="0" y="0"/>
              <a:ext cx="4840097" cy="6798691"/>
            </a:xfrm>
            <a:custGeom>
              <a:avLst/>
              <a:gdLst/>
              <a:ahLst/>
              <a:cxnLst/>
              <a:rect l="l" t="t" r="r" b="b"/>
              <a:pathLst>
                <a:path w="4840097" h="6798691">
                  <a:moveTo>
                    <a:pt x="0" y="0"/>
                  </a:moveTo>
                  <a:lnTo>
                    <a:pt x="4840097" y="0"/>
                  </a:lnTo>
                  <a:lnTo>
                    <a:pt x="4840097" y="6798691"/>
                  </a:lnTo>
                  <a:lnTo>
                    <a:pt x="0" y="6798691"/>
                  </a:lnTo>
                  <a:lnTo>
                    <a:pt x="0" y="0"/>
                  </a:lnTo>
                  <a:close/>
                </a:path>
              </a:pathLst>
            </a:custGeom>
            <a:blipFill>
              <a:blip r:embed="rId3"/>
              <a:stretch>
                <a:fillRect r="-19"/>
              </a:stretch>
            </a:blipFill>
          </p:spPr>
        </p:sp>
      </p:grpSp>
      <p:grpSp>
        <p:nvGrpSpPr>
          <p:cNvPr id="8" name="Group 8"/>
          <p:cNvGrpSpPr/>
          <p:nvPr/>
        </p:nvGrpSpPr>
        <p:grpSpPr>
          <a:xfrm rot="0">
            <a:off x="8274731" y="14247"/>
            <a:ext cx="3857625" cy="5129253"/>
            <a:chOff x="0" y="0"/>
            <a:chExt cx="5143500" cy="6839004"/>
          </a:xfrm>
        </p:grpSpPr>
        <p:sp>
          <p:nvSpPr>
            <p:cNvPr id="9" name="Freeform 9"/>
            <p:cNvSpPr/>
            <p:nvPr/>
          </p:nvSpPr>
          <p:spPr>
            <a:xfrm>
              <a:off x="0" y="0"/>
              <a:ext cx="5143500" cy="6838950"/>
            </a:xfrm>
            <a:custGeom>
              <a:avLst/>
              <a:gdLst/>
              <a:ahLst/>
              <a:cxnLst/>
              <a:rect l="l" t="t" r="r" b="b"/>
              <a:pathLst>
                <a:path w="5143500" h="6838950">
                  <a:moveTo>
                    <a:pt x="0" y="0"/>
                  </a:moveTo>
                  <a:lnTo>
                    <a:pt x="5143500" y="0"/>
                  </a:lnTo>
                  <a:lnTo>
                    <a:pt x="5143500" y="6838950"/>
                  </a:lnTo>
                  <a:lnTo>
                    <a:pt x="0" y="6838950"/>
                  </a:lnTo>
                  <a:lnTo>
                    <a:pt x="0" y="0"/>
                  </a:lnTo>
                  <a:close/>
                </a:path>
              </a:pathLst>
            </a:custGeom>
            <a:blipFill>
              <a:blip r:embed="rId4"/>
              <a:stretch>
                <a:fillRect b="-11"/>
              </a:stretch>
            </a:blipFill>
          </p:spPr>
        </p:sp>
      </p:grpSp>
      <p:grpSp>
        <p:nvGrpSpPr>
          <p:cNvPr id="10" name="Group 10"/>
          <p:cNvGrpSpPr/>
          <p:nvPr/>
        </p:nvGrpSpPr>
        <p:grpSpPr>
          <a:xfrm rot="0">
            <a:off x="12172032" y="14247"/>
            <a:ext cx="6127226" cy="5129253"/>
            <a:chOff x="0" y="0"/>
            <a:chExt cx="8169635" cy="6839004"/>
          </a:xfrm>
        </p:grpSpPr>
        <p:sp>
          <p:nvSpPr>
            <p:cNvPr id="11" name="Freeform 11"/>
            <p:cNvSpPr/>
            <p:nvPr/>
          </p:nvSpPr>
          <p:spPr>
            <a:xfrm>
              <a:off x="0" y="0"/>
              <a:ext cx="8169656" cy="6838950"/>
            </a:xfrm>
            <a:custGeom>
              <a:avLst/>
              <a:gdLst/>
              <a:ahLst/>
              <a:cxnLst/>
              <a:rect l="l" t="t" r="r" b="b"/>
              <a:pathLst>
                <a:path w="8169656" h="6838950">
                  <a:moveTo>
                    <a:pt x="0" y="0"/>
                  </a:moveTo>
                  <a:lnTo>
                    <a:pt x="8169656" y="0"/>
                  </a:lnTo>
                  <a:lnTo>
                    <a:pt x="8169656" y="6838950"/>
                  </a:lnTo>
                  <a:lnTo>
                    <a:pt x="0" y="6838950"/>
                  </a:lnTo>
                  <a:lnTo>
                    <a:pt x="0" y="0"/>
                  </a:lnTo>
                  <a:close/>
                </a:path>
              </a:pathLst>
            </a:custGeom>
            <a:blipFill>
              <a:blip r:embed="rId5"/>
              <a:stretch>
                <a:fillRect t="-6963" r="-99"/>
              </a:stretch>
            </a:blipFill>
          </p:spPr>
        </p:sp>
      </p:grpSp>
      <p:sp>
        <p:nvSpPr>
          <p:cNvPr id="12" name="TextBox 12"/>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Urban</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1576236" y="6475026"/>
            <a:ext cx="4824564" cy="3323987"/>
          </a:xfrm>
          <a:prstGeom prst="rect">
            <a:avLst/>
          </a:prstGeom>
        </p:spPr>
        <p:txBody>
          <a:bodyPr lIns="0" tIns="0" rIns="0" bIns="0" rtlCol="0" anchor="t">
            <a:spAutoFit/>
          </a:bodyPr>
          <a:lstStyle/>
          <a:p>
            <a:pPr algn="just">
              <a:lnSpc>
                <a:spcPts val="2160"/>
              </a:lnSpc>
            </a:pPr>
            <a:r>
              <a:rPr lang="en-US" sz="1800">
                <a:solidFill>
                  <a:srgbClr val="111111"/>
                </a:solidFill>
                <a:latin typeface="Montserrat" panose="00000500000000000000"/>
                <a:ea typeface="Montserrat" panose="00000500000000000000"/>
                <a:cs typeface="Montserrat" panose="00000500000000000000"/>
                <a:sym typeface="Montserrat" panose="00000500000000000000"/>
              </a:rPr>
              <a:t>Urban interior design blends elements of contemporary, modern, and industrial designs to create a functional unique style for inner-city living. Having a softer, more comfortable look than industrial design styles, urban design embraces warehouse conversions and loft environments as its foundation keeping untouched brick or concrete walls, using glass, </a:t>
            </a:r>
            <a:r>
              <a:rPr lang="en-US" sz="1800">
                <a:solidFill>
                  <a:srgbClr val="444444"/>
                </a:solidFill>
                <a:latin typeface="Montserrat" panose="00000500000000000000"/>
                <a:ea typeface="Montserrat" panose="00000500000000000000"/>
                <a:cs typeface="Montserrat" panose="00000500000000000000"/>
                <a:sym typeface="Montserrat" panose="00000500000000000000"/>
              </a:rPr>
              <a:t>wood, metal, plastic and leather. The interior uses only white, black, grey and beige basic colors. </a:t>
            </a:r>
            <a:endParaRPr lang="en-US" sz="1800">
              <a:solidFill>
                <a:srgbClr val="444444"/>
              </a:solidFill>
              <a:latin typeface="Montserrat" panose="00000500000000000000"/>
              <a:ea typeface="Montserrat" panose="00000500000000000000"/>
              <a:cs typeface="Montserrat" panose="00000500000000000000"/>
              <a:sym typeface="Montserrat" panose="00000500000000000000"/>
            </a:endParaRPr>
          </a:p>
        </p:txBody>
      </p:sp>
      <p:grpSp>
        <p:nvGrpSpPr>
          <p:cNvPr id="14" name="Group 14"/>
          <p:cNvGrpSpPr/>
          <p:nvPr/>
        </p:nvGrpSpPr>
        <p:grpSpPr>
          <a:xfrm rot="0">
            <a:off x="1632506" y="4098210"/>
            <a:ext cx="431374" cy="431374"/>
            <a:chOff x="0" y="0"/>
            <a:chExt cx="575165" cy="575165"/>
          </a:xfrm>
        </p:grpSpPr>
        <p:sp>
          <p:nvSpPr>
            <p:cNvPr id="15" name="Freeform 1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6" name="Freeform 16"/>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grpSp>
        <p:nvGrpSpPr>
          <p:cNvPr id="17" name="Group 17"/>
          <p:cNvGrpSpPr/>
          <p:nvPr/>
        </p:nvGrpSpPr>
        <p:grpSpPr>
          <a:xfrm rot="-10800000">
            <a:off x="1061006" y="4098210"/>
            <a:ext cx="431374" cy="431374"/>
            <a:chOff x="0" y="0"/>
            <a:chExt cx="575165" cy="575165"/>
          </a:xfrm>
        </p:grpSpPr>
        <p:sp>
          <p:nvSpPr>
            <p:cNvPr id="18" name="Freeform 1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9" name="Freeform 19"/>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grpSp>
        <p:nvGrpSpPr>
          <p:cNvPr id="20" name="Group 20"/>
          <p:cNvGrpSpPr/>
          <p:nvPr/>
        </p:nvGrpSpPr>
        <p:grpSpPr>
          <a:xfrm rot="-5400000">
            <a:off x="624269" y="404407"/>
            <a:ext cx="546735" cy="1795272"/>
            <a:chOff x="0" y="0"/>
            <a:chExt cx="728980" cy="2393696"/>
          </a:xfrm>
        </p:grpSpPr>
        <p:sp>
          <p:nvSpPr>
            <p:cNvPr id="21" name="Freeform 21"/>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2" name="TextBox 22"/>
          <p:cNvSpPr txBox="1"/>
          <p:nvPr/>
        </p:nvSpPr>
        <p:spPr>
          <a:xfrm>
            <a:off x="927019" y="895326"/>
            <a:ext cx="868253" cy="5886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4455816" cy="5122057"/>
            <a:chOff x="0" y="0"/>
            <a:chExt cx="5941088" cy="6829409"/>
          </a:xfrm>
        </p:grpSpPr>
        <p:sp>
          <p:nvSpPr>
            <p:cNvPr id="3" name="Freeform 3"/>
            <p:cNvSpPr/>
            <p:nvPr/>
          </p:nvSpPr>
          <p:spPr>
            <a:xfrm>
              <a:off x="0" y="0"/>
              <a:ext cx="5941060" cy="6829425"/>
            </a:xfrm>
            <a:custGeom>
              <a:avLst/>
              <a:gdLst/>
              <a:ahLst/>
              <a:cxnLst/>
              <a:rect l="l" t="t" r="r" b="b"/>
              <a:pathLst>
                <a:path w="5941060" h="6829425">
                  <a:moveTo>
                    <a:pt x="0" y="0"/>
                  </a:moveTo>
                  <a:lnTo>
                    <a:pt x="5941060" y="0"/>
                  </a:lnTo>
                  <a:lnTo>
                    <a:pt x="5941060" y="6829425"/>
                  </a:lnTo>
                  <a:lnTo>
                    <a:pt x="0" y="6829425"/>
                  </a:lnTo>
                  <a:lnTo>
                    <a:pt x="0" y="0"/>
                  </a:lnTo>
                  <a:close/>
                </a:path>
              </a:pathLst>
            </a:custGeom>
            <a:blipFill>
              <a:blip r:embed="rId1"/>
              <a:stretch>
                <a:fillRect t="-6313" b="-34"/>
              </a:stretch>
            </a:blipFill>
          </p:spPr>
        </p:sp>
      </p:grpSp>
      <p:grpSp>
        <p:nvGrpSpPr>
          <p:cNvPr id="4" name="Group 4"/>
          <p:cNvGrpSpPr/>
          <p:nvPr/>
        </p:nvGrpSpPr>
        <p:grpSpPr>
          <a:xfrm rot="0">
            <a:off x="14161652" y="0"/>
            <a:ext cx="4170492" cy="5113080"/>
            <a:chOff x="0" y="0"/>
            <a:chExt cx="5560656" cy="6817440"/>
          </a:xfrm>
        </p:grpSpPr>
        <p:sp>
          <p:nvSpPr>
            <p:cNvPr id="5" name="Freeform 5"/>
            <p:cNvSpPr/>
            <p:nvPr/>
          </p:nvSpPr>
          <p:spPr>
            <a:xfrm>
              <a:off x="0" y="0"/>
              <a:ext cx="5560695" cy="6817487"/>
            </a:xfrm>
            <a:custGeom>
              <a:avLst/>
              <a:gdLst/>
              <a:ahLst/>
              <a:cxnLst/>
              <a:rect l="l" t="t" r="r" b="b"/>
              <a:pathLst>
                <a:path w="5560695" h="6817487">
                  <a:moveTo>
                    <a:pt x="0" y="0"/>
                  </a:moveTo>
                  <a:lnTo>
                    <a:pt x="5560695" y="0"/>
                  </a:lnTo>
                  <a:lnTo>
                    <a:pt x="5560695" y="6817487"/>
                  </a:lnTo>
                  <a:lnTo>
                    <a:pt x="0" y="6817487"/>
                  </a:lnTo>
                  <a:lnTo>
                    <a:pt x="0" y="0"/>
                  </a:lnTo>
                  <a:close/>
                </a:path>
              </a:pathLst>
            </a:custGeom>
            <a:blipFill>
              <a:blip r:embed="rId2"/>
              <a:stretch>
                <a:fillRect t="-1267"/>
              </a:stretch>
            </a:blipFill>
          </p:spPr>
        </p:sp>
      </p:grpSp>
      <p:grpSp>
        <p:nvGrpSpPr>
          <p:cNvPr id="6" name="Group 6"/>
          <p:cNvGrpSpPr/>
          <p:nvPr/>
        </p:nvGrpSpPr>
        <p:grpSpPr>
          <a:xfrm rot="0">
            <a:off x="4520469" y="0"/>
            <a:ext cx="5175072" cy="5108231"/>
            <a:chOff x="0" y="0"/>
            <a:chExt cx="6900096" cy="6810975"/>
          </a:xfrm>
        </p:grpSpPr>
        <p:sp>
          <p:nvSpPr>
            <p:cNvPr id="7" name="Freeform 7"/>
            <p:cNvSpPr/>
            <p:nvPr/>
          </p:nvSpPr>
          <p:spPr>
            <a:xfrm>
              <a:off x="0" y="0"/>
              <a:ext cx="6900037" cy="6811010"/>
            </a:xfrm>
            <a:custGeom>
              <a:avLst/>
              <a:gdLst/>
              <a:ahLst/>
              <a:cxnLst/>
              <a:rect l="l" t="t" r="r" b="b"/>
              <a:pathLst>
                <a:path w="6900037" h="6811010">
                  <a:moveTo>
                    <a:pt x="0" y="0"/>
                  </a:moveTo>
                  <a:lnTo>
                    <a:pt x="6900037" y="0"/>
                  </a:lnTo>
                  <a:lnTo>
                    <a:pt x="6900037" y="6811010"/>
                  </a:lnTo>
                  <a:lnTo>
                    <a:pt x="0" y="6811010"/>
                  </a:lnTo>
                  <a:lnTo>
                    <a:pt x="0" y="0"/>
                  </a:lnTo>
                  <a:close/>
                </a:path>
              </a:pathLst>
            </a:custGeom>
            <a:blipFill>
              <a:blip r:embed="rId3"/>
              <a:stretch>
                <a:fillRect t="-1269" r="37"/>
              </a:stretch>
            </a:blipFill>
          </p:spPr>
        </p:sp>
      </p:grpSp>
      <p:grpSp>
        <p:nvGrpSpPr>
          <p:cNvPr id="8" name="Group 8"/>
          <p:cNvGrpSpPr/>
          <p:nvPr/>
        </p:nvGrpSpPr>
        <p:grpSpPr>
          <a:xfrm rot="0">
            <a:off x="13030200" y="5173921"/>
            <a:ext cx="5327490" cy="5108231"/>
            <a:chOff x="0" y="0"/>
            <a:chExt cx="7103320" cy="6810975"/>
          </a:xfrm>
        </p:grpSpPr>
        <p:sp>
          <p:nvSpPr>
            <p:cNvPr id="9" name="Freeform 9"/>
            <p:cNvSpPr/>
            <p:nvPr/>
          </p:nvSpPr>
          <p:spPr>
            <a:xfrm>
              <a:off x="0" y="0"/>
              <a:ext cx="7103364" cy="6811010"/>
            </a:xfrm>
            <a:custGeom>
              <a:avLst/>
              <a:gdLst/>
              <a:ahLst/>
              <a:cxnLst/>
              <a:rect l="l" t="t" r="r" b="b"/>
              <a:pathLst>
                <a:path w="7103364" h="6811010">
                  <a:moveTo>
                    <a:pt x="0" y="0"/>
                  </a:moveTo>
                  <a:lnTo>
                    <a:pt x="7103364" y="0"/>
                  </a:lnTo>
                  <a:lnTo>
                    <a:pt x="7103364" y="6811010"/>
                  </a:lnTo>
                  <a:lnTo>
                    <a:pt x="0" y="6811010"/>
                  </a:lnTo>
                  <a:lnTo>
                    <a:pt x="0" y="0"/>
                  </a:lnTo>
                  <a:close/>
                </a:path>
              </a:pathLst>
            </a:custGeom>
            <a:blipFill>
              <a:blip r:embed="rId4"/>
              <a:stretch>
                <a:fillRect b="-4291"/>
              </a:stretch>
            </a:blipFill>
          </p:spPr>
        </p:sp>
      </p:grpSp>
      <p:grpSp>
        <p:nvGrpSpPr>
          <p:cNvPr id="10" name="Group 10"/>
          <p:cNvGrpSpPr/>
          <p:nvPr/>
        </p:nvGrpSpPr>
        <p:grpSpPr>
          <a:xfrm rot="0">
            <a:off x="9760194" y="0"/>
            <a:ext cx="4336806" cy="5108231"/>
            <a:chOff x="0" y="0"/>
            <a:chExt cx="5782408" cy="6810975"/>
          </a:xfrm>
        </p:grpSpPr>
        <p:sp>
          <p:nvSpPr>
            <p:cNvPr id="11" name="Freeform 11"/>
            <p:cNvSpPr/>
            <p:nvPr/>
          </p:nvSpPr>
          <p:spPr>
            <a:xfrm>
              <a:off x="0" y="0"/>
              <a:ext cx="5782437" cy="6811010"/>
            </a:xfrm>
            <a:custGeom>
              <a:avLst/>
              <a:gdLst/>
              <a:ahLst/>
              <a:cxnLst/>
              <a:rect l="l" t="t" r="r" b="b"/>
              <a:pathLst>
                <a:path w="5782437" h="6811010">
                  <a:moveTo>
                    <a:pt x="0" y="0"/>
                  </a:moveTo>
                  <a:lnTo>
                    <a:pt x="5782437" y="0"/>
                  </a:lnTo>
                  <a:lnTo>
                    <a:pt x="5782437" y="6811010"/>
                  </a:lnTo>
                  <a:lnTo>
                    <a:pt x="0" y="6811010"/>
                  </a:lnTo>
                  <a:lnTo>
                    <a:pt x="0" y="0"/>
                  </a:lnTo>
                  <a:close/>
                </a:path>
              </a:pathLst>
            </a:custGeom>
            <a:blipFill>
              <a:blip r:embed="rId5"/>
              <a:stretch>
                <a:fillRect t="-6123"/>
              </a:stretch>
            </a:blipFill>
          </p:spPr>
        </p:sp>
      </p:grpSp>
      <p:grpSp>
        <p:nvGrpSpPr>
          <p:cNvPr id="12" name="Group 12"/>
          <p:cNvGrpSpPr/>
          <p:nvPr/>
        </p:nvGrpSpPr>
        <p:grpSpPr>
          <a:xfrm rot="0">
            <a:off x="8009687" y="5173921"/>
            <a:ext cx="4955861" cy="5108231"/>
            <a:chOff x="0" y="0"/>
            <a:chExt cx="6607815" cy="6810975"/>
          </a:xfrm>
        </p:grpSpPr>
        <p:sp>
          <p:nvSpPr>
            <p:cNvPr id="13" name="Freeform 13"/>
            <p:cNvSpPr/>
            <p:nvPr/>
          </p:nvSpPr>
          <p:spPr>
            <a:xfrm>
              <a:off x="0" y="0"/>
              <a:ext cx="6607810" cy="6811010"/>
            </a:xfrm>
            <a:custGeom>
              <a:avLst/>
              <a:gdLst/>
              <a:ahLst/>
              <a:cxnLst/>
              <a:rect l="l" t="t" r="r" b="b"/>
              <a:pathLst>
                <a:path w="6607810" h="6811010">
                  <a:moveTo>
                    <a:pt x="0" y="0"/>
                  </a:moveTo>
                  <a:lnTo>
                    <a:pt x="6607810" y="0"/>
                  </a:lnTo>
                  <a:lnTo>
                    <a:pt x="6607810" y="6811010"/>
                  </a:lnTo>
                  <a:lnTo>
                    <a:pt x="0" y="6811010"/>
                  </a:lnTo>
                  <a:lnTo>
                    <a:pt x="0" y="0"/>
                  </a:lnTo>
                  <a:close/>
                </a:path>
              </a:pathLst>
            </a:custGeom>
            <a:blipFill>
              <a:blip r:embed="rId6"/>
              <a:stretch>
                <a:fillRect t="-17190" r="-40" b="-5657"/>
              </a:stretch>
            </a:blipFill>
          </p:spPr>
        </p:sp>
      </p:grpSp>
      <p:sp>
        <p:nvSpPr>
          <p:cNvPr id="14" name="TextBox 14"/>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Tropical</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nvSpPr>
        <p:spPr>
          <a:xfrm>
            <a:off x="1576236" y="6475026"/>
            <a:ext cx="4824564" cy="3600986"/>
          </a:xfrm>
          <a:prstGeom prst="rect">
            <a:avLst/>
          </a:prstGeom>
        </p:spPr>
        <p:txBody>
          <a:bodyPr lIns="0" tIns="0" rIns="0" bIns="0" rtlCol="0" anchor="t">
            <a:spAutoFit/>
          </a:bodyPr>
          <a:lstStyle/>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Tropical style is all about casual, relaxing atmosphere with a resort-style feel, comfort , ease and utility and is eclectic by definition. The style is characterized by warm and soothing, colours drawn mostly from natural elements such as the sea, sky, and vegetation. Hues may be deep and rich or may fall on the lighter, brighter side.</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Tropical modern combines the clean lines and muted colour palette of contemporary design with the exotic woods and stone found in island homes.</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p:txBody>
      </p:sp>
      <p:grpSp>
        <p:nvGrpSpPr>
          <p:cNvPr id="16" name="Group 16"/>
          <p:cNvGrpSpPr/>
          <p:nvPr/>
        </p:nvGrpSpPr>
        <p:grpSpPr>
          <a:xfrm rot="0">
            <a:off x="1632506" y="4098210"/>
            <a:ext cx="431374" cy="431374"/>
            <a:chOff x="0" y="0"/>
            <a:chExt cx="575165" cy="575165"/>
          </a:xfrm>
        </p:grpSpPr>
        <p:sp>
          <p:nvSpPr>
            <p:cNvPr id="17" name="Freeform 17"/>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8" name="Freeform 18"/>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7">
              <a:extLst>
                <a:ext uri="{96DAC541-7B7A-43D3-8B79-37D633B846F1}">
                  <asvg:svgBlip xmlns:asvg="http://schemas.microsoft.com/office/drawing/2016/SVG/main" r:embed="rId8"/>
                </a:ext>
              </a:extLst>
            </a:blip>
            <a:stretch>
              <a:fillRect l="-1242" r="-1242"/>
            </a:stretch>
          </a:blipFill>
        </p:spPr>
      </p:sp>
      <p:grpSp>
        <p:nvGrpSpPr>
          <p:cNvPr id="19" name="Group 19"/>
          <p:cNvGrpSpPr/>
          <p:nvPr/>
        </p:nvGrpSpPr>
        <p:grpSpPr>
          <a:xfrm rot="-10800000">
            <a:off x="1061006" y="4098210"/>
            <a:ext cx="431374" cy="431374"/>
            <a:chOff x="0" y="0"/>
            <a:chExt cx="575165" cy="575165"/>
          </a:xfrm>
        </p:grpSpPr>
        <p:sp>
          <p:nvSpPr>
            <p:cNvPr id="20" name="Freeform 20"/>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1" name="Freeform 21"/>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7">
              <a:extLst>
                <a:ext uri="{96DAC541-7B7A-43D3-8B79-37D633B846F1}">
                  <asvg:svgBlip xmlns:asvg="http://schemas.microsoft.com/office/drawing/2016/SVG/main" r:embed="rId8"/>
                </a:ext>
              </a:extLst>
            </a:blip>
            <a:stretch>
              <a:fillRect l="-1242" r="-1242"/>
            </a:stretch>
          </a:blipFill>
        </p:spPr>
      </p:sp>
      <p:grpSp>
        <p:nvGrpSpPr>
          <p:cNvPr id="22" name="Group 22"/>
          <p:cNvGrpSpPr/>
          <p:nvPr/>
        </p:nvGrpSpPr>
        <p:grpSpPr>
          <a:xfrm rot="-5400000">
            <a:off x="624269" y="404407"/>
            <a:ext cx="546735" cy="1795272"/>
            <a:chOff x="0" y="0"/>
            <a:chExt cx="728980" cy="2393696"/>
          </a:xfrm>
        </p:grpSpPr>
        <p:sp>
          <p:nvSpPr>
            <p:cNvPr id="23" name="Freeform 23"/>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4" name="TextBox 24"/>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186264" y="5185947"/>
            <a:ext cx="7101736" cy="5112414"/>
            <a:chOff x="0" y="0"/>
            <a:chExt cx="9468981" cy="6816552"/>
          </a:xfrm>
        </p:grpSpPr>
        <p:sp>
          <p:nvSpPr>
            <p:cNvPr id="3" name="Freeform 3" descr="40 Transitional Bedrooms That Beautifully Bridge Modern And Traditional"/>
            <p:cNvSpPr/>
            <p:nvPr/>
          </p:nvSpPr>
          <p:spPr>
            <a:xfrm>
              <a:off x="0" y="0"/>
              <a:ext cx="9468993" cy="6816598"/>
            </a:xfrm>
            <a:custGeom>
              <a:avLst/>
              <a:gdLst/>
              <a:ahLst/>
              <a:cxnLst/>
              <a:rect l="l" t="t" r="r" b="b"/>
              <a:pathLst>
                <a:path w="9468993" h="6816598">
                  <a:moveTo>
                    <a:pt x="0" y="0"/>
                  </a:moveTo>
                  <a:lnTo>
                    <a:pt x="9468993" y="0"/>
                  </a:lnTo>
                  <a:lnTo>
                    <a:pt x="9468993" y="6816598"/>
                  </a:lnTo>
                  <a:lnTo>
                    <a:pt x="0" y="6816598"/>
                  </a:lnTo>
                  <a:lnTo>
                    <a:pt x="0" y="0"/>
                  </a:lnTo>
                  <a:close/>
                </a:path>
              </a:pathLst>
            </a:custGeom>
            <a:blipFill>
              <a:blip r:embed="rId1"/>
              <a:stretch>
                <a:fillRect r="-2840"/>
              </a:stretch>
            </a:blipFill>
          </p:spPr>
        </p:sp>
      </p:grpSp>
      <p:grpSp>
        <p:nvGrpSpPr>
          <p:cNvPr id="4" name="Group 4"/>
          <p:cNvGrpSpPr/>
          <p:nvPr/>
        </p:nvGrpSpPr>
        <p:grpSpPr>
          <a:xfrm rot="0">
            <a:off x="10902237" y="0"/>
            <a:ext cx="7385763" cy="5128922"/>
            <a:chOff x="0" y="0"/>
            <a:chExt cx="9847684" cy="6838563"/>
          </a:xfrm>
        </p:grpSpPr>
        <p:sp>
          <p:nvSpPr>
            <p:cNvPr id="5" name="Freeform 5" descr="Before &amp;amp; After: Transitional Living Room Online Interior Design -"/>
            <p:cNvSpPr/>
            <p:nvPr/>
          </p:nvSpPr>
          <p:spPr>
            <a:xfrm>
              <a:off x="0" y="0"/>
              <a:ext cx="9847707" cy="6838569"/>
            </a:xfrm>
            <a:custGeom>
              <a:avLst/>
              <a:gdLst/>
              <a:ahLst/>
              <a:cxnLst/>
              <a:rect l="l" t="t" r="r" b="b"/>
              <a:pathLst>
                <a:path w="9847707" h="6838569">
                  <a:moveTo>
                    <a:pt x="0" y="0"/>
                  </a:moveTo>
                  <a:lnTo>
                    <a:pt x="9847707" y="0"/>
                  </a:lnTo>
                  <a:lnTo>
                    <a:pt x="9847707" y="6838569"/>
                  </a:lnTo>
                  <a:lnTo>
                    <a:pt x="0" y="6838569"/>
                  </a:lnTo>
                  <a:lnTo>
                    <a:pt x="0" y="0"/>
                  </a:lnTo>
                  <a:close/>
                </a:path>
              </a:pathLst>
            </a:custGeom>
            <a:blipFill>
              <a:blip r:embed="rId2"/>
              <a:stretch>
                <a:fillRect t="-1302" r="-5469"/>
              </a:stretch>
            </a:blipFill>
          </p:spPr>
        </p:sp>
      </p:grpSp>
      <p:grpSp>
        <p:nvGrpSpPr>
          <p:cNvPr id="6" name="Group 6"/>
          <p:cNvGrpSpPr/>
          <p:nvPr/>
        </p:nvGrpSpPr>
        <p:grpSpPr>
          <a:xfrm rot="0">
            <a:off x="1" y="-12700"/>
            <a:ext cx="3305397" cy="5125127"/>
            <a:chOff x="0" y="0"/>
            <a:chExt cx="4407196" cy="6833503"/>
          </a:xfrm>
        </p:grpSpPr>
        <p:sp>
          <p:nvSpPr>
            <p:cNvPr id="7" name="Freeform 7" descr="Transitional Kitchen Designs You Will Absolutely Love | Home Remodeling  Contractors | S… | Transitional kitchen design, Transitional style kitchen,  Elegant kitchens"/>
            <p:cNvSpPr/>
            <p:nvPr/>
          </p:nvSpPr>
          <p:spPr>
            <a:xfrm>
              <a:off x="0" y="0"/>
              <a:ext cx="4407154" cy="6833489"/>
            </a:xfrm>
            <a:custGeom>
              <a:avLst/>
              <a:gdLst/>
              <a:ahLst/>
              <a:cxnLst/>
              <a:rect l="l" t="t" r="r" b="b"/>
              <a:pathLst>
                <a:path w="4407154" h="6833489">
                  <a:moveTo>
                    <a:pt x="0" y="0"/>
                  </a:moveTo>
                  <a:lnTo>
                    <a:pt x="4407154" y="0"/>
                  </a:lnTo>
                  <a:lnTo>
                    <a:pt x="4407154" y="6833489"/>
                  </a:lnTo>
                  <a:lnTo>
                    <a:pt x="0" y="6833489"/>
                  </a:lnTo>
                  <a:lnTo>
                    <a:pt x="0" y="0"/>
                  </a:lnTo>
                  <a:close/>
                </a:path>
              </a:pathLst>
            </a:custGeom>
            <a:blipFill>
              <a:blip r:embed="rId3"/>
              <a:stretch>
                <a:fillRect t="-1304" b="-77"/>
              </a:stretch>
            </a:blipFill>
          </p:spPr>
        </p:sp>
      </p:grpSp>
      <p:grpSp>
        <p:nvGrpSpPr>
          <p:cNvPr id="8" name="Group 8"/>
          <p:cNvGrpSpPr/>
          <p:nvPr/>
        </p:nvGrpSpPr>
        <p:grpSpPr>
          <a:xfrm rot="0">
            <a:off x="3352800" y="-12700"/>
            <a:ext cx="3908352" cy="5128923"/>
            <a:chOff x="0" y="0"/>
            <a:chExt cx="5211136" cy="6838564"/>
          </a:xfrm>
        </p:grpSpPr>
        <p:sp>
          <p:nvSpPr>
            <p:cNvPr id="9" name="Freeform 9" descr="46 Transitional dining rooms ideas in 2021 | dining, dining room decor,  dining room design"/>
            <p:cNvSpPr/>
            <p:nvPr/>
          </p:nvSpPr>
          <p:spPr>
            <a:xfrm>
              <a:off x="0" y="0"/>
              <a:ext cx="5211191" cy="6838569"/>
            </a:xfrm>
            <a:custGeom>
              <a:avLst/>
              <a:gdLst/>
              <a:ahLst/>
              <a:cxnLst/>
              <a:rect l="l" t="t" r="r" b="b"/>
              <a:pathLst>
                <a:path w="5211191" h="6838569">
                  <a:moveTo>
                    <a:pt x="0" y="0"/>
                  </a:moveTo>
                  <a:lnTo>
                    <a:pt x="5211191" y="0"/>
                  </a:lnTo>
                  <a:lnTo>
                    <a:pt x="5211191" y="6838569"/>
                  </a:lnTo>
                  <a:lnTo>
                    <a:pt x="0" y="6838569"/>
                  </a:lnTo>
                  <a:lnTo>
                    <a:pt x="0" y="0"/>
                  </a:lnTo>
                  <a:close/>
                </a:path>
              </a:pathLst>
            </a:custGeom>
            <a:blipFill>
              <a:blip r:embed="rId4"/>
              <a:stretch>
                <a:fillRect t="-1290" r="-9"/>
              </a:stretch>
            </a:blipFill>
          </p:spPr>
        </p:sp>
      </p:grpSp>
      <p:grpSp>
        <p:nvGrpSpPr>
          <p:cNvPr id="10" name="Group 10"/>
          <p:cNvGrpSpPr/>
          <p:nvPr/>
        </p:nvGrpSpPr>
        <p:grpSpPr>
          <a:xfrm rot="0">
            <a:off x="7308554" y="0"/>
            <a:ext cx="3546281" cy="5128921"/>
            <a:chOff x="0" y="0"/>
            <a:chExt cx="4728375" cy="6838561"/>
          </a:xfrm>
        </p:grpSpPr>
        <p:sp>
          <p:nvSpPr>
            <p:cNvPr id="11" name="Freeform 11"/>
            <p:cNvSpPr/>
            <p:nvPr/>
          </p:nvSpPr>
          <p:spPr>
            <a:xfrm>
              <a:off x="0" y="0"/>
              <a:ext cx="4728337" cy="6838569"/>
            </a:xfrm>
            <a:custGeom>
              <a:avLst/>
              <a:gdLst/>
              <a:ahLst/>
              <a:cxnLst/>
              <a:rect l="l" t="t" r="r" b="b"/>
              <a:pathLst>
                <a:path w="4728337" h="6838569">
                  <a:moveTo>
                    <a:pt x="0" y="0"/>
                  </a:moveTo>
                  <a:lnTo>
                    <a:pt x="4728337" y="0"/>
                  </a:lnTo>
                  <a:lnTo>
                    <a:pt x="4728337" y="6838569"/>
                  </a:lnTo>
                  <a:lnTo>
                    <a:pt x="0" y="6838569"/>
                  </a:lnTo>
                  <a:lnTo>
                    <a:pt x="0" y="0"/>
                  </a:lnTo>
                  <a:close/>
                </a:path>
              </a:pathLst>
            </a:custGeom>
            <a:blipFill>
              <a:blip r:embed="rId5"/>
              <a:stretch>
                <a:fillRect t="-3714"/>
              </a:stretch>
            </a:blipFill>
          </p:spPr>
        </p:sp>
      </p:grpSp>
      <p:grpSp>
        <p:nvGrpSpPr>
          <p:cNvPr id="12" name="Group 12"/>
          <p:cNvGrpSpPr/>
          <p:nvPr/>
        </p:nvGrpSpPr>
        <p:grpSpPr>
          <a:xfrm rot="0">
            <a:off x="7510976" y="5185947"/>
            <a:ext cx="3585977" cy="5128922"/>
            <a:chOff x="0" y="0"/>
            <a:chExt cx="4781303" cy="6838563"/>
          </a:xfrm>
        </p:grpSpPr>
        <p:sp>
          <p:nvSpPr>
            <p:cNvPr id="13" name="Freeform 13"/>
            <p:cNvSpPr/>
            <p:nvPr/>
          </p:nvSpPr>
          <p:spPr>
            <a:xfrm>
              <a:off x="0" y="0"/>
              <a:ext cx="4781296" cy="6838569"/>
            </a:xfrm>
            <a:custGeom>
              <a:avLst/>
              <a:gdLst/>
              <a:ahLst/>
              <a:cxnLst/>
              <a:rect l="l" t="t" r="r" b="b"/>
              <a:pathLst>
                <a:path w="4781296" h="6838569">
                  <a:moveTo>
                    <a:pt x="0" y="0"/>
                  </a:moveTo>
                  <a:lnTo>
                    <a:pt x="4781296" y="0"/>
                  </a:lnTo>
                  <a:lnTo>
                    <a:pt x="4781296" y="6838569"/>
                  </a:lnTo>
                  <a:lnTo>
                    <a:pt x="0" y="6838569"/>
                  </a:lnTo>
                  <a:lnTo>
                    <a:pt x="0" y="0"/>
                  </a:lnTo>
                  <a:close/>
                </a:path>
              </a:pathLst>
            </a:custGeom>
            <a:blipFill>
              <a:blip r:embed="rId6"/>
              <a:stretch>
                <a:fillRect b="-40"/>
              </a:stretch>
            </a:blipFill>
          </p:spPr>
        </p:sp>
      </p:grpSp>
      <p:sp>
        <p:nvSpPr>
          <p:cNvPr id="14" name="TextBox 14"/>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Transitional</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nvSpPr>
        <p:spPr>
          <a:xfrm>
            <a:off x="1576236" y="6475026"/>
            <a:ext cx="4824564" cy="3600986"/>
          </a:xfrm>
          <a:prstGeom prst="rect">
            <a:avLst/>
          </a:prstGeom>
        </p:spPr>
        <p:txBody>
          <a:bodyPr lIns="0" tIns="0" rIns="0" bIns="0" rtlCol="0" anchor="t">
            <a:spAutoFit/>
          </a:bodyPr>
          <a:lstStyle/>
          <a:p>
            <a:pPr algn="l">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Transitional design is a balanced blend of the traditional and contemporary styles, elegant and timeless that </a:t>
            </a:r>
            <a:r>
              <a:rPr lang="en-US" sz="1800">
                <a:solidFill>
                  <a:srgbClr val="202122"/>
                </a:solidFill>
                <a:latin typeface="Montserrat" panose="00000500000000000000"/>
                <a:ea typeface="Montserrat" panose="00000500000000000000"/>
                <a:cs typeface="Montserrat" panose="00000500000000000000"/>
                <a:sym typeface="Montserrat" panose="00000500000000000000"/>
              </a:rPr>
              <a:t>combines curves with straight lines to create a design that balances masculine and feminine attributes, aiming to create a comfortable and relaxing style</a:t>
            </a:r>
            <a:r>
              <a:rPr lang="en-US" sz="1800">
                <a:solidFill>
                  <a:srgbClr val="202124"/>
                </a:solidFill>
                <a:latin typeface="Montserrat" panose="00000500000000000000"/>
                <a:ea typeface="Montserrat" panose="00000500000000000000"/>
                <a:cs typeface="Montserrat" panose="00000500000000000000"/>
                <a:sym typeface="Montserrat" panose="00000500000000000000"/>
              </a:rPr>
              <a:t>.</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The hallmarks of transitional style include a neutral colour palette </a:t>
            </a:r>
            <a:r>
              <a:rPr lang="en-US" sz="1800">
                <a:solidFill>
                  <a:srgbClr val="202122"/>
                </a:solidFill>
                <a:latin typeface="Montserrat" panose="00000500000000000000"/>
                <a:ea typeface="Montserrat" panose="00000500000000000000"/>
                <a:cs typeface="Montserrat" panose="00000500000000000000"/>
                <a:sym typeface="Montserrat" panose="00000500000000000000"/>
              </a:rPr>
              <a:t>with colour in art and accents rather than upholstery and floors</a:t>
            </a:r>
            <a:r>
              <a:rPr lang="en-US" sz="1800">
                <a:solidFill>
                  <a:srgbClr val="202124"/>
                </a:solidFill>
                <a:latin typeface="Montserrat" panose="00000500000000000000"/>
                <a:ea typeface="Montserrat" panose="00000500000000000000"/>
                <a:cs typeface="Montserrat" panose="00000500000000000000"/>
                <a:sym typeface="Montserrat" panose="00000500000000000000"/>
              </a:rPr>
              <a:t>, organic textures, minimal artwork and accessories, and comfortable furniture.</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p:txBody>
      </p:sp>
      <p:grpSp>
        <p:nvGrpSpPr>
          <p:cNvPr id="16" name="Group 16"/>
          <p:cNvGrpSpPr/>
          <p:nvPr/>
        </p:nvGrpSpPr>
        <p:grpSpPr>
          <a:xfrm rot="0">
            <a:off x="1632506" y="4098210"/>
            <a:ext cx="431374" cy="431374"/>
            <a:chOff x="0" y="0"/>
            <a:chExt cx="575165" cy="575165"/>
          </a:xfrm>
        </p:grpSpPr>
        <p:sp>
          <p:nvSpPr>
            <p:cNvPr id="17" name="Freeform 17"/>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8" name="Freeform 18"/>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7">
              <a:extLst>
                <a:ext uri="{96DAC541-7B7A-43D3-8B79-37D633B846F1}">
                  <asvg:svgBlip xmlns:asvg="http://schemas.microsoft.com/office/drawing/2016/SVG/main" r:embed="rId8"/>
                </a:ext>
              </a:extLst>
            </a:blip>
            <a:stretch>
              <a:fillRect l="-1242" r="-1242"/>
            </a:stretch>
          </a:blipFill>
        </p:spPr>
      </p:sp>
      <p:grpSp>
        <p:nvGrpSpPr>
          <p:cNvPr id="19" name="Group 19"/>
          <p:cNvGrpSpPr/>
          <p:nvPr/>
        </p:nvGrpSpPr>
        <p:grpSpPr>
          <a:xfrm rot="-10800000">
            <a:off x="1061006" y="4098210"/>
            <a:ext cx="431374" cy="431374"/>
            <a:chOff x="0" y="0"/>
            <a:chExt cx="575165" cy="575165"/>
          </a:xfrm>
        </p:grpSpPr>
        <p:sp>
          <p:nvSpPr>
            <p:cNvPr id="20" name="Freeform 20"/>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1" name="Freeform 21"/>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7">
              <a:extLst>
                <a:ext uri="{96DAC541-7B7A-43D3-8B79-37D633B846F1}">
                  <asvg:svgBlip xmlns:asvg="http://schemas.microsoft.com/office/drawing/2016/SVG/main" r:embed="rId8"/>
                </a:ext>
              </a:extLst>
            </a:blip>
            <a:stretch>
              <a:fillRect l="-1242" r="-1242"/>
            </a:stretch>
          </a:blipFill>
        </p:spPr>
      </p:sp>
      <p:grpSp>
        <p:nvGrpSpPr>
          <p:cNvPr id="22" name="Group 22"/>
          <p:cNvGrpSpPr/>
          <p:nvPr/>
        </p:nvGrpSpPr>
        <p:grpSpPr>
          <a:xfrm rot="-5400000">
            <a:off x="624269" y="404407"/>
            <a:ext cx="546735" cy="1795272"/>
            <a:chOff x="0" y="0"/>
            <a:chExt cx="728980" cy="2393696"/>
          </a:xfrm>
        </p:grpSpPr>
        <p:sp>
          <p:nvSpPr>
            <p:cNvPr id="23" name="Freeform 23"/>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4" name="TextBox 24"/>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310257" y="5232927"/>
            <a:ext cx="6977743" cy="5054072"/>
            <a:chOff x="0" y="0"/>
            <a:chExt cx="9303657" cy="6738763"/>
          </a:xfrm>
        </p:grpSpPr>
        <p:sp>
          <p:nvSpPr>
            <p:cNvPr id="3" name="Freeform 3" descr="Rustic inspired Scandinavian bedroom decor"/>
            <p:cNvSpPr/>
            <p:nvPr/>
          </p:nvSpPr>
          <p:spPr>
            <a:xfrm>
              <a:off x="0" y="0"/>
              <a:ext cx="9303639" cy="6738747"/>
            </a:xfrm>
            <a:custGeom>
              <a:avLst/>
              <a:gdLst/>
              <a:ahLst/>
              <a:cxnLst/>
              <a:rect l="l" t="t" r="r" b="b"/>
              <a:pathLst>
                <a:path w="9303639" h="6738747">
                  <a:moveTo>
                    <a:pt x="0" y="0"/>
                  </a:moveTo>
                  <a:lnTo>
                    <a:pt x="9303639" y="0"/>
                  </a:lnTo>
                  <a:lnTo>
                    <a:pt x="9303639" y="6738747"/>
                  </a:lnTo>
                  <a:lnTo>
                    <a:pt x="0" y="6738747"/>
                  </a:lnTo>
                  <a:lnTo>
                    <a:pt x="0" y="0"/>
                  </a:lnTo>
                  <a:close/>
                </a:path>
              </a:pathLst>
            </a:custGeom>
            <a:blipFill>
              <a:blip r:embed="rId1"/>
              <a:stretch>
                <a:fillRect r="-20719"/>
              </a:stretch>
            </a:blipFill>
          </p:spPr>
        </p:sp>
      </p:grpSp>
      <p:grpSp>
        <p:nvGrpSpPr>
          <p:cNvPr id="4" name="Group 4"/>
          <p:cNvGrpSpPr/>
          <p:nvPr/>
        </p:nvGrpSpPr>
        <p:grpSpPr>
          <a:xfrm rot="0">
            <a:off x="7320230" y="1"/>
            <a:ext cx="3663216" cy="5190258"/>
            <a:chOff x="0" y="0"/>
            <a:chExt cx="4884288" cy="6920344"/>
          </a:xfrm>
        </p:grpSpPr>
        <p:sp>
          <p:nvSpPr>
            <p:cNvPr id="5" name="Freeform 5"/>
            <p:cNvSpPr/>
            <p:nvPr/>
          </p:nvSpPr>
          <p:spPr>
            <a:xfrm>
              <a:off x="0" y="0"/>
              <a:ext cx="4884293" cy="6920357"/>
            </a:xfrm>
            <a:custGeom>
              <a:avLst/>
              <a:gdLst/>
              <a:ahLst/>
              <a:cxnLst/>
              <a:rect l="l" t="t" r="r" b="b"/>
              <a:pathLst>
                <a:path w="4884293" h="6920357">
                  <a:moveTo>
                    <a:pt x="0" y="0"/>
                  </a:moveTo>
                  <a:lnTo>
                    <a:pt x="4884293" y="0"/>
                  </a:lnTo>
                  <a:lnTo>
                    <a:pt x="4884293" y="6920357"/>
                  </a:lnTo>
                  <a:lnTo>
                    <a:pt x="0" y="6920357"/>
                  </a:lnTo>
                  <a:lnTo>
                    <a:pt x="0" y="0"/>
                  </a:lnTo>
                  <a:close/>
                </a:path>
              </a:pathLst>
            </a:custGeom>
            <a:blipFill>
              <a:blip r:embed="rId2"/>
              <a:stretch>
                <a:fillRect r="-13"/>
              </a:stretch>
            </a:blipFill>
          </p:spPr>
        </p:sp>
      </p:grpSp>
      <p:grpSp>
        <p:nvGrpSpPr>
          <p:cNvPr id="6" name="Group 6"/>
          <p:cNvGrpSpPr/>
          <p:nvPr/>
        </p:nvGrpSpPr>
        <p:grpSpPr>
          <a:xfrm rot="0">
            <a:off x="-19363" y="0"/>
            <a:ext cx="7293016" cy="5192098"/>
            <a:chOff x="0" y="0"/>
            <a:chExt cx="9724021" cy="6922797"/>
          </a:xfrm>
        </p:grpSpPr>
        <p:sp>
          <p:nvSpPr>
            <p:cNvPr id="7" name="Freeform 7"/>
            <p:cNvSpPr/>
            <p:nvPr/>
          </p:nvSpPr>
          <p:spPr>
            <a:xfrm>
              <a:off x="0" y="0"/>
              <a:ext cx="9724009" cy="6922770"/>
            </a:xfrm>
            <a:custGeom>
              <a:avLst/>
              <a:gdLst/>
              <a:ahLst/>
              <a:cxnLst/>
              <a:rect l="l" t="t" r="r" b="b"/>
              <a:pathLst>
                <a:path w="9724009" h="6922770">
                  <a:moveTo>
                    <a:pt x="0" y="0"/>
                  </a:moveTo>
                  <a:lnTo>
                    <a:pt x="9724009" y="0"/>
                  </a:lnTo>
                  <a:lnTo>
                    <a:pt x="9724009" y="6922770"/>
                  </a:lnTo>
                  <a:lnTo>
                    <a:pt x="0" y="6922770"/>
                  </a:lnTo>
                  <a:lnTo>
                    <a:pt x="0" y="0"/>
                  </a:lnTo>
                  <a:close/>
                </a:path>
              </a:pathLst>
            </a:custGeom>
            <a:blipFill>
              <a:blip r:embed="rId3"/>
              <a:stretch>
                <a:fillRect t="-13565" b="-1"/>
              </a:stretch>
            </a:blipFill>
          </p:spPr>
        </p:sp>
      </p:grpSp>
      <p:grpSp>
        <p:nvGrpSpPr>
          <p:cNvPr id="8" name="Group 8"/>
          <p:cNvGrpSpPr/>
          <p:nvPr/>
        </p:nvGrpSpPr>
        <p:grpSpPr>
          <a:xfrm rot="0">
            <a:off x="15194703" y="1"/>
            <a:ext cx="3093297" cy="5192098"/>
            <a:chOff x="0" y="0"/>
            <a:chExt cx="4124396" cy="6922797"/>
          </a:xfrm>
        </p:grpSpPr>
        <p:sp>
          <p:nvSpPr>
            <p:cNvPr id="9" name="Freeform 9"/>
            <p:cNvSpPr/>
            <p:nvPr/>
          </p:nvSpPr>
          <p:spPr>
            <a:xfrm>
              <a:off x="0" y="0"/>
              <a:ext cx="4124452" cy="6922770"/>
            </a:xfrm>
            <a:custGeom>
              <a:avLst/>
              <a:gdLst/>
              <a:ahLst/>
              <a:cxnLst/>
              <a:rect l="l" t="t" r="r" b="b"/>
              <a:pathLst>
                <a:path w="4124452" h="6922770">
                  <a:moveTo>
                    <a:pt x="0" y="0"/>
                  </a:moveTo>
                  <a:lnTo>
                    <a:pt x="4124452" y="0"/>
                  </a:lnTo>
                  <a:lnTo>
                    <a:pt x="4124452" y="6922770"/>
                  </a:lnTo>
                  <a:lnTo>
                    <a:pt x="0" y="6922770"/>
                  </a:lnTo>
                  <a:lnTo>
                    <a:pt x="0" y="0"/>
                  </a:lnTo>
                  <a:close/>
                </a:path>
              </a:pathLst>
            </a:custGeom>
            <a:blipFill>
              <a:blip r:embed="rId4"/>
              <a:stretch>
                <a:fillRect r="-38642" b="-28"/>
              </a:stretch>
            </a:blipFill>
          </p:spPr>
        </p:sp>
      </p:grpSp>
      <p:grpSp>
        <p:nvGrpSpPr>
          <p:cNvPr id="10" name="Group 10"/>
          <p:cNvGrpSpPr/>
          <p:nvPr/>
        </p:nvGrpSpPr>
        <p:grpSpPr>
          <a:xfrm rot="0">
            <a:off x="11014349" y="5284"/>
            <a:ext cx="4149451" cy="5186813"/>
            <a:chOff x="0" y="0"/>
            <a:chExt cx="5532601" cy="6915751"/>
          </a:xfrm>
        </p:grpSpPr>
        <p:sp>
          <p:nvSpPr>
            <p:cNvPr id="11" name="Freeform 11"/>
            <p:cNvSpPr/>
            <p:nvPr/>
          </p:nvSpPr>
          <p:spPr>
            <a:xfrm>
              <a:off x="0" y="0"/>
              <a:ext cx="5532628" cy="6915785"/>
            </a:xfrm>
            <a:custGeom>
              <a:avLst/>
              <a:gdLst/>
              <a:ahLst/>
              <a:cxnLst/>
              <a:rect l="l" t="t" r="r" b="b"/>
              <a:pathLst>
                <a:path w="5532628" h="6915785">
                  <a:moveTo>
                    <a:pt x="0" y="0"/>
                  </a:moveTo>
                  <a:lnTo>
                    <a:pt x="5532628" y="0"/>
                  </a:lnTo>
                  <a:lnTo>
                    <a:pt x="5532628" y="6915785"/>
                  </a:lnTo>
                  <a:lnTo>
                    <a:pt x="0" y="6915785"/>
                  </a:lnTo>
                  <a:lnTo>
                    <a:pt x="0" y="0"/>
                  </a:lnTo>
                  <a:close/>
                </a:path>
              </a:pathLst>
            </a:custGeom>
            <a:blipFill>
              <a:blip r:embed="rId5"/>
              <a:stretch>
                <a:fillRect/>
              </a:stretch>
            </a:blipFill>
          </p:spPr>
        </p:sp>
      </p:grpSp>
      <p:grpSp>
        <p:nvGrpSpPr>
          <p:cNvPr id="12" name="Group 12"/>
          <p:cNvGrpSpPr/>
          <p:nvPr/>
        </p:nvGrpSpPr>
        <p:grpSpPr>
          <a:xfrm rot="0">
            <a:off x="7990114" y="5232928"/>
            <a:ext cx="3287486" cy="5054072"/>
            <a:chOff x="0" y="0"/>
            <a:chExt cx="4383315" cy="6738763"/>
          </a:xfrm>
        </p:grpSpPr>
        <p:sp>
          <p:nvSpPr>
            <p:cNvPr id="13" name="Freeform 13"/>
            <p:cNvSpPr/>
            <p:nvPr/>
          </p:nvSpPr>
          <p:spPr>
            <a:xfrm>
              <a:off x="0" y="0"/>
              <a:ext cx="4383278" cy="6738747"/>
            </a:xfrm>
            <a:custGeom>
              <a:avLst/>
              <a:gdLst/>
              <a:ahLst/>
              <a:cxnLst/>
              <a:rect l="l" t="t" r="r" b="b"/>
              <a:pathLst>
                <a:path w="4383278" h="6738747">
                  <a:moveTo>
                    <a:pt x="0" y="0"/>
                  </a:moveTo>
                  <a:lnTo>
                    <a:pt x="4383278" y="0"/>
                  </a:lnTo>
                  <a:lnTo>
                    <a:pt x="4383278" y="6738747"/>
                  </a:lnTo>
                  <a:lnTo>
                    <a:pt x="0" y="6738747"/>
                  </a:lnTo>
                  <a:lnTo>
                    <a:pt x="0" y="0"/>
                  </a:lnTo>
                  <a:close/>
                </a:path>
              </a:pathLst>
            </a:custGeom>
            <a:blipFill>
              <a:blip r:embed="rId6"/>
              <a:stretch>
                <a:fillRect r="-9"/>
              </a:stretch>
            </a:blipFill>
          </p:spPr>
        </p:sp>
      </p:grpSp>
      <p:sp>
        <p:nvSpPr>
          <p:cNvPr id="14" name="TextBox 14"/>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Scandinavian</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nvSpPr>
        <p:spPr>
          <a:xfrm>
            <a:off x="1576236" y="6475026"/>
            <a:ext cx="4824564" cy="1938992"/>
          </a:xfrm>
          <a:prstGeom prst="rect">
            <a:avLst/>
          </a:prstGeom>
        </p:spPr>
        <p:txBody>
          <a:bodyPr lIns="0" tIns="0" rIns="0" bIns="0" rtlCol="0" anchor="t">
            <a:spAutoFit/>
          </a:bodyPr>
          <a:lstStyle/>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Scandinavian interior design is a minimalistic style using a blend of textures and soft hues to make sleek, modern décor feel warm and inviting. It emphasizes clean lines, utility, and simple furnishings that are functional, beautiful, and cosy.</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p:txBody>
      </p:sp>
      <p:grpSp>
        <p:nvGrpSpPr>
          <p:cNvPr id="16" name="Group 16"/>
          <p:cNvGrpSpPr/>
          <p:nvPr/>
        </p:nvGrpSpPr>
        <p:grpSpPr>
          <a:xfrm rot="0">
            <a:off x="1632506" y="4098210"/>
            <a:ext cx="431374" cy="431374"/>
            <a:chOff x="0" y="0"/>
            <a:chExt cx="575165" cy="575165"/>
          </a:xfrm>
        </p:grpSpPr>
        <p:sp>
          <p:nvSpPr>
            <p:cNvPr id="17" name="Freeform 17"/>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8" name="Freeform 18"/>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7">
              <a:extLst>
                <a:ext uri="{96DAC541-7B7A-43D3-8B79-37D633B846F1}">
                  <asvg:svgBlip xmlns:asvg="http://schemas.microsoft.com/office/drawing/2016/SVG/main" r:embed="rId8"/>
                </a:ext>
              </a:extLst>
            </a:blip>
            <a:stretch>
              <a:fillRect l="-1242" r="-1242"/>
            </a:stretch>
          </a:blipFill>
        </p:spPr>
      </p:sp>
      <p:grpSp>
        <p:nvGrpSpPr>
          <p:cNvPr id="19" name="Group 19"/>
          <p:cNvGrpSpPr/>
          <p:nvPr/>
        </p:nvGrpSpPr>
        <p:grpSpPr>
          <a:xfrm rot="-10800000">
            <a:off x="1061006" y="4098210"/>
            <a:ext cx="431374" cy="431374"/>
            <a:chOff x="0" y="0"/>
            <a:chExt cx="575165" cy="575165"/>
          </a:xfrm>
        </p:grpSpPr>
        <p:sp>
          <p:nvSpPr>
            <p:cNvPr id="20" name="Freeform 20"/>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1" name="Freeform 21"/>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7">
              <a:extLst>
                <a:ext uri="{96DAC541-7B7A-43D3-8B79-37D633B846F1}">
                  <asvg:svgBlip xmlns:asvg="http://schemas.microsoft.com/office/drawing/2016/SVG/main" r:embed="rId8"/>
                </a:ext>
              </a:extLst>
            </a:blip>
            <a:stretch>
              <a:fillRect l="-1242" r="-1242"/>
            </a:stretch>
          </a:blipFill>
        </p:spPr>
      </p:sp>
      <p:grpSp>
        <p:nvGrpSpPr>
          <p:cNvPr id="22" name="Group 22"/>
          <p:cNvGrpSpPr/>
          <p:nvPr/>
        </p:nvGrpSpPr>
        <p:grpSpPr>
          <a:xfrm rot="-5400000">
            <a:off x="624269" y="404407"/>
            <a:ext cx="546735" cy="1795272"/>
            <a:chOff x="0" y="0"/>
            <a:chExt cx="728980" cy="2393696"/>
          </a:xfrm>
        </p:grpSpPr>
        <p:sp>
          <p:nvSpPr>
            <p:cNvPr id="23" name="Freeform 23"/>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4" name="TextBox 24"/>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7058416" y="-12700"/>
            <a:ext cx="5294899" cy="5143499"/>
            <a:chOff x="0" y="0"/>
            <a:chExt cx="7059865" cy="6857999"/>
          </a:xfrm>
        </p:grpSpPr>
        <p:sp>
          <p:nvSpPr>
            <p:cNvPr id="3" name="Freeform 3" descr="What Is Rustic Design?"/>
            <p:cNvSpPr/>
            <p:nvPr/>
          </p:nvSpPr>
          <p:spPr>
            <a:xfrm>
              <a:off x="0" y="0"/>
              <a:ext cx="7059803" cy="6858000"/>
            </a:xfrm>
            <a:custGeom>
              <a:avLst/>
              <a:gdLst/>
              <a:ahLst/>
              <a:cxnLst/>
              <a:rect l="l" t="t" r="r" b="b"/>
              <a:pathLst>
                <a:path w="7059803" h="6858000">
                  <a:moveTo>
                    <a:pt x="0" y="0"/>
                  </a:moveTo>
                  <a:lnTo>
                    <a:pt x="7059803" y="0"/>
                  </a:lnTo>
                  <a:lnTo>
                    <a:pt x="7059803" y="6858000"/>
                  </a:lnTo>
                  <a:lnTo>
                    <a:pt x="0" y="6858000"/>
                  </a:lnTo>
                  <a:lnTo>
                    <a:pt x="0" y="0"/>
                  </a:lnTo>
                  <a:close/>
                </a:path>
              </a:pathLst>
            </a:custGeom>
            <a:blipFill>
              <a:blip r:embed="rId1"/>
              <a:stretch>
                <a:fillRect r="-19"/>
              </a:stretch>
            </a:blipFill>
          </p:spPr>
        </p:sp>
      </p:grpSp>
      <p:grpSp>
        <p:nvGrpSpPr>
          <p:cNvPr id="4" name="Group 4"/>
          <p:cNvGrpSpPr/>
          <p:nvPr/>
        </p:nvGrpSpPr>
        <p:grpSpPr>
          <a:xfrm rot="0">
            <a:off x="12398209" y="0"/>
            <a:ext cx="5898421" cy="5143500"/>
            <a:chOff x="0" y="0"/>
            <a:chExt cx="7864561" cy="6858000"/>
          </a:xfrm>
        </p:grpSpPr>
        <p:sp>
          <p:nvSpPr>
            <p:cNvPr id="5" name="Freeform 5" descr="7 Rustic Design Style Must-Haves - Decorilla Online Interior Design"/>
            <p:cNvSpPr/>
            <p:nvPr/>
          </p:nvSpPr>
          <p:spPr>
            <a:xfrm>
              <a:off x="0" y="0"/>
              <a:ext cx="7864602" cy="6858000"/>
            </a:xfrm>
            <a:custGeom>
              <a:avLst/>
              <a:gdLst/>
              <a:ahLst/>
              <a:cxnLst/>
              <a:rect l="l" t="t" r="r" b="b"/>
              <a:pathLst>
                <a:path w="7864602" h="6858000">
                  <a:moveTo>
                    <a:pt x="0" y="0"/>
                  </a:moveTo>
                  <a:lnTo>
                    <a:pt x="7864602" y="0"/>
                  </a:lnTo>
                  <a:lnTo>
                    <a:pt x="7864602" y="6858000"/>
                  </a:lnTo>
                  <a:lnTo>
                    <a:pt x="0" y="6858000"/>
                  </a:lnTo>
                  <a:lnTo>
                    <a:pt x="0" y="0"/>
                  </a:lnTo>
                  <a:close/>
                </a:path>
              </a:pathLst>
            </a:custGeom>
            <a:blipFill>
              <a:blip r:embed="rId2"/>
              <a:stretch>
                <a:fillRect t="-5384"/>
              </a:stretch>
            </a:blipFill>
          </p:spPr>
        </p:sp>
      </p:grpSp>
      <p:grpSp>
        <p:nvGrpSpPr>
          <p:cNvPr id="6" name="Group 6"/>
          <p:cNvGrpSpPr/>
          <p:nvPr/>
        </p:nvGrpSpPr>
        <p:grpSpPr>
          <a:xfrm rot="0">
            <a:off x="-17263" y="-12700"/>
            <a:ext cx="3429000" cy="5143500"/>
            <a:chOff x="0" y="0"/>
            <a:chExt cx="4572000" cy="6858000"/>
          </a:xfrm>
        </p:grpSpPr>
        <p:sp>
          <p:nvSpPr>
            <p:cNvPr id="7" name="Freeform 7"/>
            <p:cNvSpPr/>
            <p:nvPr/>
          </p:nvSpPr>
          <p:spPr>
            <a:xfrm>
              <a:off x="0" y="0"/>
              <a:ext cx="4572000" cy="6858000"/>
            </a:xfrm>
            <a:custGeom>
              <a:avLst/>
              <a:gdLst/>
              <a:ahLst/>
              <a:cxnLst/>
              <a:rect l="l" t="t" r="r" b="b"/>
              <a:pathLst>
                <a:path w="4572000" h="6858000">
                  <a:moveTo>
                    <a:pt x="0" y="0"/>
                  </a:moveTo>
                  <a:lnTo>
                    <a:pt x="4572000" y="0"/>
                  </a:lnTo>
                  <a:lnTo>
                    <a:pt x="4572000" y="6858000"/>
                  </a:lnTo>
                  <a:lnTo>
                    <a:pt x="0" y="6858000"/>
                  </a:lnTo>
                  <a:lnTo>
                    <a:pt x="0" y="0"/>
                  </a:lnTo>
                  <a:close/>
                </a:path>
              </a:pathLst>
            </a:custGeom>
            <a:blipFill>
              <a:blip r:embed="rId3"/>
              <a:stretch>
                <a:fillRect/>
              </a:stretch>
            </a:blipFill>
          </p:spPr>
        </p:sp>
      </p:grpSp>
      <p:grpSp>
        <p:nvGrpSpPr>
          <p:cNvPr id="8" name="Group 8"/>
          <p:cNvGrpSpPr/>
          <p:nvPr/>
        </p:nvGrpSpPr>
        <p:grpSpPr>
          <a:xfrm rot="0">
            <a:off x="3456631" y="-12700"/>
            <a:ext cx="3556891" cy="5143501"/>
            <a:chOff x="0" y="0"/>
            <a:chExt cx="4742521" cy="6858001"/>
          </a:xfrm>
        </p:grpSpPr>
        <p:sp>
          <p:nvSpPr>
            <p:cNvPr id="9" name="Freeform 9"/>
            <p:cNvSpPr/>
            <p:nvPr/>
          </p:nvSpPr>
          <p:spPr>
            <a:xfrm>
              <a:off x="0" y="0"/>
              <a:ext cx="4742561" cy="6858000"/>
            </a:xfrm>
            <a:custGeom>
              <a:avLst/>
              <a:gdLst/>
              <a:ahLst/>
              <a:cxnLst/>
              <a:rect l="l" t="t" r="r" b="b"/>
              <a:pathLst>
                <a:path w="4742561" h="6858000">
                  <a:moveTo>
                    <a:pt x="0" y="0"/>
                  </a:moveTo>
                  <a:lnTo>
                    <a:pt x="4742561" y="0"/>
                  </a:lnTo>
                  <a:lnTo>
                    <a:pt x="4742561" y="6858000"/>
                  </a:lnTo>
                  <a:lnTo>
                    <a:pt x="0" y="6858000"/>
                  </a:lnTo>
                  <a:lnTo>
                    <a:pt x="0" y="0"/>
                  </a:lnTo>
                  <a:close/>
                </a:path>
              </a:pathLst>
            </a:custGeom>
            <a:blipFill>
              <a:blip r:embed="rId4"/>
              <a:stretch>
                <a:fillRect t="-3730"/>
              </a:stretch>
            </a:blipFill>
          </p:spPr>
        </p:sp>
      </p:grpSp>
      <p:grpSp>
        <p:nvGrpSpPr>
          <p:cNvPr id="10" name="Group 10"/>
          <p:cNvGrpSpPr/>
          <p:nvPr/>
        </p:nvGrpSpPr>
        <p:grpSpPr>
          <a:xfrm rot="0">
            <a:off x="14663503" y="5219702"/>
            <a:ext cx="3627534" cy="5067291"/>
            <a:chOff x="0" y="0"/>
            <a:chExt cx="4836712" cy="6756388"/>
          </a:xfrm>
        </p:grpSpPr>
        <p:sp>
          <p:nvSpPr>
            <p:cNvPr id="11" name="Freeform 11" descr="32 Ultimate Rustic Bedroom Ideas You Would Surely Love"/>
            <p:cNvSpPr/>
            <p:nvPr/>
          </p:nvSpPr>
          <p:spPr>
            <a:xfrm>
              <a:off x="0" y="0"/>
              <a:ext cx="4836668" cy="6756400"/>
            </a:xfrm>
            <a:custGeom>
              <a:avLst/>
              <a:gdLst/>
              <a:ahLst/>
              <a:cxnLst/>
              <a:rect l="l" t="t" r="r" b="b"/>
              <a:pathLst>
                <a:path w="4836668" h="6756400">
                  <a:moveTo>
                    <a:pt x="0" y="0"/>
                  </a:moveTo>
                  <a:lnTo>
                    <a:pt x="4836668" y="0"/>
                  </a:lnTo>
                  <a:lnTo>
                    <a:pt x="4836668" y="6756400"/>
                  </a:lnTo>
                  <a:lnTo>
                    <a:pt x="0" y="6756400"/>
                  </a:lnTo>
                  <a:lnTo>
                    <a:pt x="0" y="0"/>
                  </a:lnTo>
                  <a:close/>
                </a:path>
              </a:pathLst>
            </a:custGeom>
            <a:blipFill>
              <a:blip r:embed="rId5"/>
              <a:stretch>
                <a:fillRect l="-27401" r="-7"/>
              </a:stretch>
            </a:blipFill>
          </p:spPr>
        </p:sp>
      </p:grpSp>
      <p:grpSp>
        <p:nvGrpSpPr>
          <p:cNvPr id="12" name="Group 12"/>
          <p:cNvGrpSpPr/>
          <p:nvPr/>
        </p:nvGrpSpPr>
        <p:grpSpPr>
          <a:xfrm rot="0">
            <a:off x="8001000" y="5219700"/>
            <a:ext cx="2853334" cy="5067296"/>
            <a:chOff x="0" y="0"/>
            <a:chExt cx="3804445" cy="6756395"/>
          </a:xfrm>
        </p:grpSpPr>
        <p:sp>
          <p:nvSpPr>
            <p:cNvPr id="13" name="Freeform 13"/>
            <p:cNvSpPr/>
            <p:nvPr/>
          </p:nvSpPr>
          <p:spPr>
            <a:xfrm>
              <a:off x="0" y="0"/>
              <a:ext cx="3804412" cy="6756400"/>
            </a:xfrm>
            <a:custGeom>
              <a:avLst/>
              <a:gdLst/>
              <a:ahLst/>
              <a:cxnLst/>
              <a:rect l="l" t="t" r="r" b="b"/>
              <a:pathLst>
                <a:path w="3804412" h="6756400">
                  <a:moveTo>
                    <a:pt x="0" y="0"/>
                  </a:moveTo>
                  <a:lnTo>
                    <a:pt x="3804412" y="0"/>
                  </a:lnTo>
                  <a:lnTo>
                    <a:pt x="3804412" y="6756400"/>
                  </a:lnTo>
                  <a:lnTo>
                    <a:pt x="0" y="6756400"/>
                  </a:lnTo>
                  <a:lnTo>
                    <a:pt x="0" y="0"/>
                  </a:lnTo>
                  <a:close/>
                </a:path>
              </a:pathLst>
            </a:custGeom>
            <a:blipFill>
              <a:blip r:embed="rId6"/>
              <a:stretch>
                <a:fillRect r="-35867" b="-12"/>
              </a:stretch>
            </a:blipFill>
          </p:spPr>
        </p:sp>
      </p:grpSp>
      <p:grpSp>
        <p:nvGrpSpPr>
          <p:cNvPr id="14" name="Group 14"/>
          <p:cNvGrpSpPr/>
          <p:nvPr/>
        </p:nvGrpSpPr>
        <p:grpSpPr>
          <a:xfrm rot="0">
            <a:off x="10923585" y="5219702"/>
            <a:ext cx="3670667" cy="5067296"/>
            <a:chOff x="0" y="0"/>
            <a:chExt cx="4894223" cy="6756395"/>
          </a:xfrm>
        </p:grpSpPr>
        <p:sp>
          <p:nvSpPr>
            <p:cNvPr id="15" name="Freeform 15"/>
            <p:cNvSpPr/>
            <p:nvPr/>
          </p:nvSpPr>
          <p:spPr>
            <a:xfrm>
              <a:off x="0" y="0"/>
              <a:ext cx="4894199" cy="6756400"/>
            </a:xfrm>
            <a:custGeom>
              <a:avLst/>
              <a:gdLst/>
              <a:ahLst/>
              <a:cxnLst/>
              <a:rect l="l" t="t" r="r" b="b"/>
              <a:pathLst>
                <a:path w="4894199" h="6756400">
                  <a:moveTo>
                    <a:pt x="0" y="0"/>
                  </a:moveTo>
                  <a:lnTo>
                    <a:pt x="4894199" y="0"/>
                  </a:lnTo>
                  <a:lnTo>
                    <a:pt x="4894199" y="6756400"/>
                  </a:lnTo>
                  <a:lnTo>
                    <a:pt x="0" y="6756400"/>
                  </a:lnTo>
                  <a:lnTo>
                    <a:pt x="0" y="0"/>
                  </a:lnTo>
                  <a:close/>
                </a:path>
              </a:pathLst>
            </a:custGeom>
            <a:blipFill>
              <a:blip r:embed="rId7"/>
              <a:stretch>
                <a:fillRect r="-10439"/>
              </a:stretch>
            </a:blipFill>
          </p:spPr>
        </p:sp>
      </p:grpSp>
      <p:sp>
        <p:nvSpPr>
          <p:cNvPr id="16" name="TextBox 16"/>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Rustic</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7" name="TextBox 17"/>
          <p:cNvSpPr txBox="1"/>
          <p:nvPr/>
        </p:nvSpPr>
        <p:spPr>
          <a:xfrm>
            <a:off x="1576236" y="6475026"/>
            <a:ext cx="4824564" cy="3600986"/>
          </a:xfrm>
          <a:prstGeom prst="rect">
            <a:avLst/>
          </a:prstGeom>
        </p:spPr>
        <p:txBody>
          <a:bodyPr lIns="0" tIns="0" rIns="0" bIns="0" rtlCol="0" anchor="t">
            <a:spAutoFit/>
          </a:bodyPr>
          <a:lstStyle/>
          <a:p>
            <a:pPr algn="just">
              <a:lnSpc>
                <a:spcPts val="216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Rustic interiors are defined by ruggedness, texture and letting natural, aged, organic beauty shine. The focus is to create a relaxing welcoming atmosphere by highlighting the use of real wood, stone, leaves, and other organic elements.</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just">
              <a:lnSpc>
                <a:spcPts val="216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Natural, neutral colours such as warm tints of beiges, whites, browns, and greys are all key.</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just">
              <a:lnSpc>
                <a:spcPts val="216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The focus of rustic should be on the material, not the design, so many pieces are incredibly simple. </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grpSp>
        <p:nvGrpSpPr>
          <p:cNvPr id="18" name="Group 18"/>
          <p:cNvGrpSpPr/>
          <p:nvPr/>
        </p:nvGrpSpPr>
        <p:grpSpPr>
          <a:xfrm rot="0">
            <a:off x="1632506" y="4098210"/>
            <a:ext cx="431374" cy="431374"/>
            <a:chOff x="0" y="0"/>
            <a:chExt cx="575165" cy="575165"/>
          </a:xfrm>
        </p:grpSpPr>
        <p:sp>
          <p:nvSpPr>
            <p:cNvPr id="19" name="Freeform 19"/>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0" name="Freeform 20"/>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8">
              <a:extLst>
                <a:ext uri="{96DAC541-7B7A-43D3-8B79-37D633B846F1}">
                  <asvg:svgBlip xmlns:asvg="http://schemas.microsoft.com/office/drawing/2016/SVG/main" r:embed="rId9"/>
                </a:ext>
              </a:extLst>
            </a:blip>
            <a:stretch>
              <a:fillRect l="-1242" r="-1242"/>
            </a:stretch>
          </a:blipFill>
        </p:spPr>
      </p:sp>
      <p:grpSp>
        <p:nvGrpSpPr>
          <p:cNvPr id="21" name="Group 21"/>
          <p:cNvGrpSpPr/>
          <p:nvPr/>
        </p:nvGrpSpPr>
        <p:grpSpPr>
          <a:xfrm rot="-10800000">
            <a:off x="1061006" y="4098210"/>
            <a:ext cx="431374" cy="431374"/>
            <a:chOff x="0" y="0"/>
            <a:chExt cx="575165" cy="575165"/>
          </a:xfrm>
        </p:grpSpPr>
        <p:sp>
          <p:nvSpPr>
            <p:cNvPr id="22" name="Freeform 22"/>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3" name="Freeform 23"/>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8">
              <a:extLst>
                <a:ext uri="{96DAC541-7B7A-43D3-8B79-37D633B846F1}">
                  <asvg:svgBlip xmlns:asvg="http://schemas.microsoft.com/office/drawing/2016/SVG/main" r:embed="rId9"/>
                </a:ext>
              </a:extLst>
            </a:blip>
            <a:stretch>
              <a:fillRect l="-1242" r="-1242"/>
            </a:stretch>
          </a:blipFill>
        </p:spPr>
      </p:sp>
      <p:grpSp>
        <p:nvGrpSpPr>
          <p:cNvPr id="24" name="Group 24"/>
          <p:cNvGrpSpPr/>
          <p:nvPr/>
        </p:nvGrpSpPr>
        <p:grpSpPr>
          <a:xfrm rot="-5400000">
            <a:off x="624269" y="404407"/>
            <a:ext cx="546735" cy="1795272"/>
            <a:chOff x="0" y="0"/>
            <a:chExt cx="728980" cy="2393696"/>
          </a:xfrm>
        </p:grpSpPr>
        <p:sp>
          <p:nvSpPr>
            <p:cNvPr id="25" name="Freeform 25"/>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6" name="TextBox 26"/>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90395" y="6833870"/>
            <a:ext cx="4443577" cy="544830"/>
          </a:xfrm>
          <a:prstGeom prst="rect">
            <a:avLst/>
          </a:prstGeom>
        </p:spPr>
        <p:txBody>
          <a:bodyPr lIns="0" tIns="0" rIns="0" bIns="0" rtlCol="0" anchor="t">
            <a:spAutoFit/>
          </a:bodyPr>
          <a:lstStyle/>
          <a:p>
            <a:pPr algn="l">
              <a:lnSpc>
                <a:spcPts val="3360"/>
              </a:lnSpc>
            </a:pPr>
            <a:r>
              <a:rPr lang="en-US" sz="1800" b="1">
                <a:solidFill>
                  <a:srgbClr val="000000"/>
                </a:solidFill>
                <a:latin typeface="Montserrat Bold" panose="00000800000000000000"/>
                <a:ea typeface="Montserrat Bold" panose="00000800000000000000"/>
                <a:cs typeface="Montserrat Bold" panose="00000800000000000000"/>
                <a:sym typeface="Montserrat Bold" panose="00000800000000000000"/>
              </a:rPr>
              <a:t> Website :</a:t>
            </a:r>
            <a:endParaRPr lang="en-US" sz="1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 name="Freeform 3"/>
          <p:cNvSpPr/>
          <p:nvPr/>
        </p:nvSpPr>
        <p:spPr>
          <a:xfrm>
            <a:off x="16823163" y="8822163"/>
            <a:ext cx="441008" cy="441008"/>
          </a:xfrm>
          <a:custGeom>
            <a:avLst/>
            <a:gdLst/>
            <a:ahLst/>
            <a:cxnLst/>
            <a:rect l="l" t="t" r="r" b="b"/>
            <a:pathLst>
              <a:path w="441008" h="441008">
                <a:moveTo>
                  <a:pt x="0" y="0"/>
                </a:moveTo>
                <a:lnTo>
                  <a:pt x="441008" y="0"/>
                </a:lnTo>
                <a:lnTo>
                  <a:pt x="441008" y="441008"/>
                </a:lnTo>
                <a:lnTo>
                  <a:pt x="0" y="44100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flipH="1">
            <a:off x="16976084"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3">
              <a:extLst>
                <a:ext uri="{96DAC541-7B7A-43D3-8B79-37D633B846F1}">
                  <asvg:svgBlip xmlns:asvg="http://schemas.microsoft.com/office/drawing/2016/SVG/main" r:embed="rId4"/>
                </a:ext>
              </a:extLst>
            </a:blip>
            <a:stretch>
              <a:fillRect l="-1242" r="-1242"/>
            </a:stretch>
          </a:blipFill>
        </p:spPr>
      </p:sp>
      <p:sp>
        <p:nvSpPr>
          <p:cNvPr id="5" name="Freeform 5"/>
          <p:cNvSpPr/>
          <p:nvPr/>
        </p:nvSpPr>
        <p:spPr>
          <a:xfrm>
            <a:off x="16251555" y="8822055"/>
            <a:ext cx="441008" cy="441008"/>
          </a:xfrm>
          <a:custGeom>
            <a:avLst/>
            <a:gdLst/>
            <a:ahLst/>
            <a:cxnLst/>
            <a:rect l="l" t="t" r="r" b="b"/>
            <a:pathLst>
              <a:path w="441008" h="441008">
                <a:moveTo>
                  <a:pt x="0" y="0"/>
                </a:moveTo>
                <a:lnTo>
                  <a:pt x="441008" y="0"/>
                </a:lnTo>
                <a:lnTo>
                  <a:pt x="441008" y="441008"/>
                </a:lnTo>
                <a:lnTo>
                  <a:pt x="0" y="4410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0800000" flipH="1">
            <a:off x="16404584"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3">
              <a:extLst>
                <a:ext uri="{96DAC541-7B7A-43D3-8B79-37D633B846F1}">
                  <asvg:svgBlip xmlns:asvg="http://schemas.microsoft.com/office/drawing/2016/SVG/main" r:embed="rId4"/>
                </a:ext>
              </a:extLst>
            </a:blip>
            <a:stretch>
              <a:fillRect l="-1242" r="-1242"/>
            </a:stretch>
          </a:blipFill>
        </p:spPr>
      </p:sp>
      <p:grpSp>
        <p:nvGrpSpPr>
          <p:cNvPr id="7" name="Group 7"/>
          <p:cNvGrpSpPr/>
          <p:nvPr/>
        </p:nvGrpSpPr>
        <p:grpSpPr>
          <a:xfrm rot="0">
            <a:off x="-4762" y="-4762"/>
            <a:ext cx="5694997" cy="5153025"/>
            <a:chOff x="0" y="0"/>
            <a:chExt cx="7593330" cy="6870700"/>
          </a:xfrm>
        </p:grpSpPr>
        <p:sp>
          <p:nvSpPr>
            <p:cNvPr id="8" name="Freeform 8"/>
            <p:cNvSpPr/>
            <p:nvPr/>
          </p:nvSpPr>
          <p:spPr>
            <a:xfrm>
              <a:off x="8509" y="8509"/>
              <a:ext cx="7580630" cy="6858000"/>
            </a:xfrm>
            <a:custGeom>
              <a:avLst/>
              <a:gdLst/>
              <a:ahLst/>
              <a:cxnLst/>
              <a:rect l="l" t="t" r="r" b="b"/>
              <a:pathLst>
                <a:path w="7580630" h="6858000">
                  <a:moveTo>
                    <a:pt x="0" y="0"/>
                  </a:moveTo>
                  <a:lnTo>
                    <a:pt x="7580630" y="0"/>
                  </a:lnTo>
                  <a:lnTo>
                    <a:pt x="7580630" y="6858000"/>
                  </a:lnTo>
                  <a:lnTo>
                    <a:pt x="0" y="6858000"/>
                  </a:lnTo>
                  <a:close/>
                </a:path>
              </a:pathLst>
            </a:custGeom>
            <a:solidFill>
              <a:srgbClr val="292929"/>
            </a:solidFill>
            <a:ln w="12700">
              <a:solidFill>
                <a:srgbClr val="000000"/>
              </a:solidFill>
            </a:ln>
          </p:spPr>
        </p:sp>
        <p:sp>
          <p:nvSpPr>
            <p:cNvPr id="9" name="Freeform 9"/>
            <p:cNvSpPr/>
            <p:nvPr/>
          </p:nvSpPr>
          <p:spPr>
            <a:xfrm>
              <a:off x="0" y="0"/>
              <a:ext cx="7597649" cy="6875018"/>
            </a:xfrm>
            <a:custGeom>
              <a:avLst/>
              <a:gdLst/>
              <a:ahLst/>
              <a:cxnLst/>
              <a:rect l="l" t="t" r="r" b="b"/>
              <a:pathLst>
                <a:path w="7597649" h="6875018">
                  <a:moveTo>
                    <a:pt x="8509" y="0"/>
                  </a:moveTo>
                  <a:lnTo>
                    <a:pt x="7589139" y="0"/>
                  </a:lnTo>
                  <a:cubicBezTo>
                    <a:pt x="7593838" y="0"/>
                    <a:pt x="7597649" y="3810"/>
                    <a:pt x="7597649" y="8509"/>
                  </a:cubicBezTo>
                  <a:lnTo>
                    <a:pt x="7597649" y="6866509"/>
                  </a:lnTo>
                  <a:cubicBezTo>
                    <a:pt x="7597649" y="6871208"/>
                    <a:pt x="7593838" y="6875018"/>
                    <a:pt x="7589139" y="6875018"/>
                  </a:cubicBezTo>
                  <a:lnTo>
                    <a:pt x="8509" y="6875018"/>
                  </a:lnTo>
                  <a:cubicBezTo>
                    <a:pt x="3810" y="6875018"/>
                    <a:pt x="0" y="6871208"/>
                    <a:pt x="0" y="6866509"/>
                  </a:cubicBezTo>
                  <a:lnTo>
                    <a:pt x="0" y="8509"/>
                  </a:lnTo>
                  <a:cubicBezTo>
                    <a:pt x="0" y="3810"/>
                    <a:pt x="3810" y="0"/>
                    <a:pt x="8509" y="0"/>
                  </a:cubicBezTo>
                  <a:moveTo>
                    <a:pt x="8509" y="16891"/>
                  </a:moveTo>
                  <a:lnTo>
                    <a:pt x="8509" y="8509"/>
                  </a:lnTo>
                  <a:lnTo>
                    <a:pt x="17018" y="8509"/>
                  </a:lnTo>
                  <a:lnTo>
                    <a:pt x="17018" y="6866509"/>
                  </a:lnTo>
                  <a:lnTo>
                    <a:pt x="8509" y="6866509"/>
                  </a:lnTo>
                  <a:lnTo>
                    <a:pt x="8509" y="6858000"/>
                  </a:lnTo>
                  <a:lnTo>
                    <a:pt x="7589139" y="6858000"/>
                  </a:lnTo>
                  <a:lnTo>
                    <a:pt x="7589139" y="6866509"/>
                  </a:lnTo>
                  <a:lnTo>
                    <a:pt x="7580630" y="6866509"/>
                  </a:lnTo>
                  <a:lnTo>
                    <a:pt x="7580630" y="8509"/>
                  </a:lnTo>
                  <a:lnTo>
                    <a:pt x="7589139" y="8509"/>
                  </a:lnTo>
                  <a:lnTo>
                    <a:pt x="7589139" y="17018"/>
                  </a:lnTo>
                  <a:lnTo>
                    <a:pt x="8509" y="17018"/>
                  </a:lnTo>
                  <a:close/>
                </a:path>
              </a:pathLst>
            </a:custGeom>
            <a:solidFill>
              <a:srgbClr val="000000"/>
            </a:solidFill>
            <a:ln w="12700">
              <a:solidFill>
                <a:srgbClr val="000000"/>
              </a:solidFill>
            </a:ln>
          </p:spPr>
        </p:sp>
      </p:grpSp>
      <p:sp>
        <p:nvSpPr>
          <p:cNvPr id="10" name="TextBox 10"/>
          <p:cNvSpPr txBox="1"/>
          <p:nvPr/>
        </p:nvSpPr>
        <p:spPr>
          <a:xfrm>
            <a:off x="16358870" y="857250"/>
            <a:ext cx="1349375" cy="595630"/>
          </a:xfrm>
          <a:prstGeom prst="rect">
            <a:avLst/>
          </a:prstGeom>
        </p:spPr>
        <p:txBody>
          <a:bodyPr lIns="0" tIns="0" rIns="0" bIns="0" rtlCol="0" anchor="t">
            <a:spAutoFit/>
          </a:bodyPr>
          <a:lstStyle/>
          <a:p>
            <a:pPr algn="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1" name="TextBox 11"/>
          <p:cNvSpPr txBox="1"/>
          <p:nvPr/>
        </p:nvSpPr>
        <p:spPr>
          <a:xfrm>
            <a:off x="1028700" y="1485900"/>
            <a:ext cx="4389353" cy="2173486"/>
          </a:xfrm>
          <a:prstGeom prst="rect">
            <a:avLst/>
          </a:prstGeom>
        </p:spPr>
        <p:txBody>
          <a:bodyPr lIns="0" tIns="0" rIns="0" bIns="0" rtlCol="0" anchor="t">
            <a:spAutoFit/>
          </a:bodyPr>
          <a:lstStyle/>
          <a:p>
            <a:pPr algn="l">
              <a:lnSpc>
                <a:spcPts val="8400"/>
              </a:lnSpc>
            </a:pPr>
            <a:r>
              <a:rPr lang="en-US" sz="7000" b="1">
                <a:solidFill>
                  <a:srgbClr val="FFFFFF"/>
                </a:solidFill>
                <a:latin typeface="Montserrat Bold" panose="00000800000000000000"/>
                <a:ea typeface="Montserrat Bold" panose="00000800000000000000"/>
                <a:cs typeface="Montserrat Bold" panose="00000800000000000000"/>
                <a:sym typeface="Montserrat Bold" panose="00000800000000000000"/>
              </a:rPr>
              <a:t>The</a:t>
            </a:r>
            <a:endParaRPr lang="en-US" sz="7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8400"/>
              </a:lnSpc>
            </a:pPr>
            <a:r>
              <a:rPr lang="en-US" sz="7000" b="1">
                <a:solidFill>
                  <a:srgbClr val="FFFFFF"/>
                </a:solidFill>
                <a:latin typeface="Montserrat Bold" panose="00000800000000000000"/>
                <a:ea typeface="Montserrat Bold" panose="00000800000000000000"/>
                <a:cs typeface="Montserrat Bold" panose="00000800000000000000"/>
                <a:sym typeface="Montserrat Bold" panose="00000800000000000000"/>
              </a:rPr>
              <a:t>Client.</a:t>
            </a:r>
            <a:endParaRPr lang="en-US" sz="7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2" name="TextBox 12"/>
          <p:cNvSpPr txBox="1"/>
          <p:nvPr/>
        </p:nvSpPr>
        <p:spPr>
          <a:xfrm>
            <a:off x="1028700" y="942975"/>
            <a:ext cx="3122254" cy="297815"/>
          </a:xfrm>
          <a:prstGeom prst="rect">
            <a:avLst/>
          </a:prstGeom>
        </p:spPr>
        <p:txBody>
          <a:bodyPr lIns="0" tIns="0" rIns="0" bIns="0" rtlCol="0" anchor="t">
            <a:spAutoFit/>
          </a:bodyPr>
          <a:lstStyle/>
          <a:p>
            <a:pPr algn="l">
              <a:lnSpc>
                <a:spcPts val="1960"/>
              </a:lnSpc>
            </a:pPr>
            <a:r>
              <a:rPr lang="en-US" sz="1400">
                <a:solidFill>
                  <a:srgbClr val="FFFFFF"/>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FFFFFF"/>
              </a:solidFill>
              <a:latin typeface="Montserrat" panose="00000500000000000000"/>
              <a:ea typeface="Montserrat" panose="00000500000000000000"/>
              <a:cs typeface="Montserrat" panose="00000500000000000000"/>
              <a:sym typeface="Montserrat" panose="00000500000000000000"/>
            </a:endParaRPr>
          </a:p>
        </p:txBody>
      </p:sp>
      <p:sp>
        <p:nvSpPr>
          <p:cNvPr id="13" name="TextBox 13"/>
          <p:cNvSpPr txBox="1"/>
          <p:nvPr/>
        </p:nvSpPr>
        <p:spPr>
          <a:xfrm>
            <a:off x="1104542" y="5912562"/>
            <a:ext cx="3306235" cy="434594"/>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Current situation</a:t>
            </a:r>
            <a:endPar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4" name="TextBox 14"/>
          <p:cNvSpPr txBox="1"/>
          <p:nvPr/>
        </p:nvSpPr>
        <p:spPr>
          <a:xfrm>
            <a:off x="1104543" y="7271611"/>
            <a:ext cx="4443577" cy="544830"/>
          </a:xfrm>
          <a:prstGeom prst="rect">
            <a:avLst/>
          </a:prstGeom>
        </p:spPr>
        <p:txBody>
          <a:bodyPr lIns="0" tIns="0" rIns="0" bIns="0" rtlCol="0" anchor="t">
            <a:spAutoFit/>
          </a:bodyPr>
          <a:lstStyle/>
          <a:p>
            <a:pPr algn="l">
              <a:lnSpc>
                <a:spcPts val="3360"/>
              </a:lnSpc>
            </a:pPr>
            <a:r>
              <a:rPr lang="en-US" sz="1800" b="1">
                <a:solidFill>
                  <a:srgbClr val="000000"/>
                </a:solidFill>
                <a:latin typeface="Montserrat Bold" panose="00000800000000000000"/>
                <a:ea typeface="Montserrat Bold" panose="00000800000000000000"/>
                <a:cs typeface="Montserrat Bold" panose="00000800000000000000"/>
                <a:sym typeface="Montserrat Bold" panose="00000800000000000000"/>
              </a:rPr>
              <a:t>Planned or current Categorie :</a:t>
            </a:r>
            <a:endParaRPr lang="en-US" sz="1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nvSpPr>
        <p:spPr>
          <a:xfrm>
            <a:off x="1028700" y="3909309"/>
            <a:ext cx="3686381" cy="382905"/>
          </a:xfrm>
          <a:prstGeom prst="rect">
            <a:avLst/>
          </a:prstGeom>
        </p:spPr>
        <p:txBody>
          <a:bodyPr lIns="0" tIns="0" rIns="0" bIns="0" rtlCol="0" anchor="t">
            <a:spAutoFit/>
          </a:bodyPr>
          <a:lstStyle/>
          <a:p>
            <a:pPr algn="l">
              <a:lnSpc>
                <a:spcPts val="2520"/>
              </a:lnSpc>
            </a:pPr>
            <a:r>
              <a:rPr lang="en-US" sz="1800">
                <a:solidFill>
                  <a:srgbClr val="FFFFFF"/>
                </a:solidFill>
                <a:latin typeface="Montserrat" panose="00000500000000000000"/>
                <a:ea typeface="Montserrat" panose="00000500000000000000"/>
                <a:cs typeface="Montserrat" panose="00000500000000000000"/>
                <a:sym typeface="Montserrat" panose="00000500000000000000"/>
              </a:rPr>
              <a:t>www.thelivedesign.com</a:t>
            </a:r>
            <a:endParaRPr lang="en-US" sz="1800">
              <a:solidFill>
                <a:srgbClr val="FFFFFF"/>
              </a:solidFill>
              <a:latin typeface="Montserrat" panose="00000500000000000000"/>
              <a:ea typeface="Montserrat" panose="00000500000000000000"/>
              <a:cs typeface="Montserrat" panose="00000500000000000000"/>
              <a:sym typeface="Montserrat" panose="00000500000000000000"/>
            </a:endParaRPr>
          </a:p>
        </p:txBody>
      </p:sp>
      <p:grpSp>
        <p:nvGrpSpPr>
          <p:cNvPr id="16" name="Group 16"/>
          <p:cNvGrpSpPr/>
          <p:nvPr/>
        </p:nvGrpSpPr>
        <p:grpSpPr>
          <a:xfrm rot="0">
            <a:off x="1085633" y="9210675"/>
            <a:ext cx="9736741" cy="38100"/>
            <a:chOff x="0" y="0"/>
            <a:chExt cx="12982321" cy="50800"/>
          </a:xfrm>
        </p:grpSpPr>
        <p:sp>
          <p:nvSpPr>
            <p:cNvPr id="17" name="Freeform 17"/>
            <p:cNvSpPr/>
            <p:nvPr/>
          </p:nvSpPr>
          <p:spPr>
            <a:xfrm>
              <a:off x="8509" y="8509"/>
              <a:ext cx="12969621" cy="38100"/>
            </a:xfrm>
            <a:custGeom>
              <a:avLst/>
              <a:gdLst/>
              <a:ahLst/>
              <a:cxnLst/>
              <a:rect l="l" t="t" r="r" b="b"/>
              <a:pathLst>
                <a:path w="12969621" h="38100">
                  <a:moveTo>
                    <a:pt x="0" y="0"/>
                  </a:moveTo>
                  <a:lnTo>
                    <a:pt x="12969621" y="0"/>
                  </a:lnTo>
                  <a:lnTo>
                    <a:pt x="12969621" y="38100"/>
                  </a:lnTo>
                  <a:lnTo>
                    <a:pt x="0" y="38100"/>
                  </a:lnTo>
                  <a:close/>
                </a:path>
              </a:pathLst>
            </a:custGeom>
            <a:solidFill>
              <a:srgbClr val="292929"/>
            </a:solidFill>
            <a:ln w="12700">
              <a:solidFill>
                <a:srgbClr val="000000"/>
              </a:solidFill>
            </a:ln>
          </p:spPr>
        </p:sp>
        <p:sp>
          <p:nvSpPr>
            <p:cNvPr id="18" name="Freeform 18"/>
            <p:cNvSpPr/>
            <p:nvPr/>
          </p:nvSpPr>
          <p:spPr>
            <a:xfrm>
              <a:off x="0" y="0"/>
              <a:ext cx="12986639" cy="55118"/>
            </a:xfrm>
            <a:custGeom>
              <a:avLst/>
              <a:gdLst/>
              <a:ahLst/>
              <a:cxnLst/>
              <a:rect l="l" t="t" r="r" b="b"/>
              <a:pathLst>
                <a:path w="12986639" h="55118">
                  <a:moveTo>
                    <a:pt x="8509" y="0"/>
                  </a:moveTo>
                  <a:lnTo>
                    <a:pt x="12978130" y="0"/>
                  </a:lnTo>
                  <a:cubicBezTo>
                    <a:pt x="12982829" y="0"/>
                    <a:pt x="12986639" y="3810"/>
                    <a:pt x="12986639" y="8509"/>
                  </a:cubicBezTo>
                  <a:lnTo>
                    <a:pt x="12986639" y="46609"/>
                  </a:lnTo>
                  <a:cubicBezTo>
                    <a:pt x="12986639" y="51308"/>
                    <a:pt x="12982829" y="55118"/>
                    <a:pt x="12978130" y="55118"/>
                  </a:cubicBezTo>
                  <a:lnTo>
                    <a:pt x="8509" y="55118"/>
                  </a:lnTo>
                  <a:cubicBezTo>
                    <a:pt x="3810" y="54991"/>
                    <a:pt x="0" y="51181"/>
                    <a:pt x="0" y="46609"/>
                  </a:cubicBezTo>
                  <a:lnTo>
                    <a:pt x="0" y="8509"/>
                  </a:lnTo>
                  <a:cubicBezTo>
                    <a:pt x="0" y="3810"/>
                    <a:pt x="3810" y="0"/>
                    <a:pt x="8509" y="0"/>
                  </a:cubicBezTo>
                  <a:moveTo>
                    <a:pt x="8509" y="16891"/>
                  </a:moveTo>
                  <a:lnTo>
                    <a:pt x="8509" y="8509"/>
                  </a:lnTo>
                  <a:lnTo>
                    <a:pt x="17018" y="8509"/>
                  </a:lnTo>
                  <a:lnTo>
                    <a:pt x="17018" y="46609"/>
                  </a:lnTo>
                  <a:lnTo>
                    <a:pt x="8509" y="46609"/>
                  </a:lnTo>
                  <a:lnTo>
                    <a:pt x="8509" y="38100"/>
                  </a:lnTo>
                  <a:lnTo>
                    <a:pt x="12978130" y="38100"/>
                  </a:lnTo>
                  <a:lnTo>
                    <a:pt x="12978130" y="46609"/>
                  </a:lnTo>
                  <a:lnTo>
                    <a:pt x="12969622" y="46609"/>
                  </a:lnTo>
                  <a:lnTo>
                    <a:pt x="12969622" y="8509"/>
                  </a:lnTo>
                  <a:lnTo>
                    <a:pt x="12978130" y="8509"/>
                  </a:lnTo>
                  <a:lnTo>
                    <a:pt x="12978130" y="17018"/>
                  </a:lnTo>
                  <a:lnTo>
                    <a:pt x="8509" y="17018"/>
                  </a:lnTo>
                  <a:close/>
                </a:path>
              </a:pathLst>
            </a:custGeom>
            <a:solidFill>
              <a:srgbClr val="000000"/>
            </a:solidFill>
            <a:ln w="12700">
              <a:solidFill>
                <a:srgbClr val="000000"/>
              </a:solidFill>
            </a:ln>
          </p:spPr>
        </p:sp>
      </p:grpSp>
      <p:sp>
        <p:nvSpPr>
          <p:cNvPr id="19" name="TextBox 19"/>
          <p:cNvSpPr txBox="1"/>
          <p:nvPr/>
        </p:nvSpPr>
        <p:spPr>
          <a:xfrm>
            <a:off x="1104543" y="7698730"/>
            <a:ext cx="5601057" cy="544830"/>
          </a:xfrm>
          <a:prstGeom prst="rect">
            <a:avLst/>
          </a:prstGeom>
        </p:spPr>
        <p:txBody>
          <a:bodyPr lIns="0" tIns="0" rIns="0" bIns="0" rtlCol="0" anchor="t">
            <a:spAutoFit/>
          </a:bodyPr>
          <a:lstStyle/>
          <a:p>
            <a:pPr algn="l">
              <a:lnSpc>
                <a:spcPts val="3360"/>
              </a:lnSpc>
            </a:pPr>
            <a:r>
              <a:rPr lang="en-US" sz="1800" b="1">
                <a:solidFill>
                  <a:srgbClr val="000000"/>
                </a:solidFill>
                <a:latin typeface="Montserrat Bold" panose="00000800000000000000"/>
                <a:ea typeface="Montserrat Bold" panose="00000800000000000000"/>
                <a:cs typeface="Montserrat Bold" panose="00000800000000000000"/>
                <a:sym typeface="Montserrat Bold" panose="00000800000000000000"/>
              </a:rPr>
              <a:t>Targeted Clientele :</a:t>
            </a:r>
            <a:endParaRPr lang="en-US" sz="1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0" name="TextBox 20"/>
          <p:cNvSpPr txBox="1"/>
          <p:nvPr/>
        </p:nvSpPr>
        <p:spPr>
          <a:xfrm>
            <a:off x="1104543" y="8125977"/>
            <a:ext cx="5781608" cy="544830"/>
          </a:xfrm>
          <a:prstGeom prst="rect">
            <a:avLst/>
          </a:prstGeom>
        </p:spPr>
        <p:txBody>
          <a:bodyPr lIns="0" tIns="0" rIns="0" bIns="0" rtlCol="0" anchor="t">
            <a:spAutoFit/>
          </a:bodyPr>
          <a:lstStyle/>
          <a:p>
            <a:pPr algn="l">
              <a:lnSpc>
                <a:spcPts val="3360"/>
              </a:lnSpc>
            </a:pPr>
            <a:r>
              <a:rPr lang="en-US" sz="1800" b="1">
                <a:solidFill>
                  <a:srgbClr val="000000"/>
                </a:solidFill>
                <a:latin typeface="Montserrat Bold" panose="00000800000000000000"/>
                <a:ea typeface="Montserrat Bold" panose="00000800000000000000"/>
                <a:cs typeface="Montserrat Bold" panose="00000800000000000000"/>
                <a:sym typeface="Montserrat Bold" panose="00000800000000000000"/>
              </a:rPr>
              <a:t> Number of guest rooms planned or existing :</a:t>
            </a:r>
            <a:endParaRPr lang="en-US" sz="1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1" name="TextBox 21"/>
          <p:cNvSpPr txBox="1"/>
          <p:nvPr/>
        </p:nvSpPr>
        <p:spPr>
          <a:xfrm>
            <a:off x="1090395" y="6381750"/>
            <a:ext cx="3624686" cy="544830"/>
          </a:xfrm>
          <a:prstGeom prst="rect">
            <a:avLst/>
          </a:prstGeom>
        </p:spPr>
        <p:txBody>
          <a:bodyPr lIns="0" tIns="0" rIns="0" bIns="0" rtlCol="0" anchor="t">
            <a:spAutoFit/>
          </a:bodyPr>
          <a:lstStyle/>
          <a:p>
            <a:pPr algn="l">
              <a:lnSpc>
                <a:spcPts val="3360"/>
              </a:lnSpc>
            </a:pPr>
            <a:r>
              <a:rPr lang="en-US" sz="1800" b="1">
                <a:solidFill>
                  <a:srgbClr val="000000"/>
                </a:solidFill>
                <a:latin typeface="Montserrat Bold" panose="00000800000000000000"/>
                <a:ea typeface="Montserrat Bold" panose="00000800000000000000"/>
                <a:cs typeface="Montserrat Bold" panose="00000800000000000000"/>
                <a:sym typeface="Montserrat Bold" panose="00000800000000000000"/>
              </a:rPr>
              <a:t>Your Project / Hotel Name : </a:t>
            </a:r>
            <a:endParaRPr lang="en-US" sz="18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2" name="TextBox 22"/>
          <p:cNvSpPr txBox="1"/>
          <p:nvPr/>
        </p:nvSpPr>
        <p:spPr>
          <a:xfrm>
            <a:off x="7208520" y="6833870"/>
            <a:ext cx="10351770" cy="544830"/>
          </a:xfrm>
          <a:prstGeom prst="rect">
            <a:avLst/>
          </a:prstGeom>
        </p:spPr>
        <p:txBody>
          <a:bodyPr lIns="0" tIns="0" rIns="0" bIns="0" rtlCol="0" anchor="t">
            <a:spAutoFit/>
          </a:bodyPr>
          <a:lstStyle/>
          <a:p>
            <a:pPr algn="l">
              <a:lnSpc>
                <a:spcPts val="336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7. Website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3" name="TextBox 23"/>
          <p:cNvSpPr txBox="1"/>
          <p:nvPr/>
        </p:nvSpPr>
        <p:spPr>
          <a:xfrm>
            <a:off x="7222490" y="7271385"/>
            <a:ext cx="10497820" cy="544830"/>
          </a:xfrm>
          <a:prstGeom prst="rect">
            <a:avLst/>
          </a:prstGeom>
        </p:spPr>
        <p:txBody>
          <a:bodyPr lIns="0" tIns="0" rIns="0" bIns="0" rtlCol="0" anchor="t">
            <a:spAutoFit/>
          </a:bodyPr>
          <a:lstStyle/>
          <a:p>
            <a:pPr algn="l">
              <a:lnSpc>
                <a:spcPts val="336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10. Planned or current Category</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4" name="TextBox 24"/>
          <p:cNvSpPr txBox="1"/>
          <p:nvPr/>
        </p:nvSpPr>
        <p:spPr>
          <a:xfrm>
            <a:off x="7222490" y="7698740"/>
            <a:ext cx="9752965" cy="544830"/>
          </a:xfrm>
          <a:prstGeom prst="rect">
            <a:avLst/>
          </a:prstGeom>
        </p:spPr>
        <p:txBody>
          <a:bodyPr lIns="0" tIns="0" rIns="0" bIns="0" rtlCol="0" anchor="t">
            <a:spAutoFit/>
          </a:bodyPr>
          <a:lstStyle/>
          <a:p>
            <a:pPr algn="l">
              <a:lnSpc>
                <a:spcPts val="336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11. Targeted Clientele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5" name="TextBox 25"/>
          <p:cNvSpPr txBox="1"/>
          <p:nvPr/>
        </p:nvSpPr>
        <p:spPr>
          <a:xfrm>
            <a:off x="7222490" y="8126095"/>
            <a:ext cx="10232390" cy="544830"/>
          </a:xfrm>
          <a:prstGeom prst="rect">
            <a:avLst/>
          </a:prstGeom>
        </p:spPr>
        <p:txBody>
          <a:bodyPr lIns="0" tIns="0" rIns="0" bIns="0" rtlCol="0" anchor="t">
            <a:spAutoFit/>
          </a:bodyPr>
          <a:lstStyle/>
          <a:p>
            <a:pPr algn="l">
              <a:lnSpc>
                <a:spcPts val="336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13. Number of guest rooms planned or existing</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6" name="TextBox 26"/>
          <p:cNvSpPr txBox="1"/>
          <p:nvPr/>
        </p:nvSpPr>
        <p:spPr>
          <a:xfrm>
            <a:off x="7208520" y="6381750"/>
            <a:ext cx="10327005" cy="430530"/>
          </a:xfrm>
          <a:prstGeom prst="rect">
            <a:avLst/>
          </a:prstGeom>
        </p:spPr>
        <p:txBody>
          <a:bodyPr lIns="0" tIns="0" rIns="0" bIns="0" rtlCol="0" anchor="t">
            <a:spAutoFit/>
          </a:bodyPr>
          <a:lstStyle/>
          <a:p>
            <a:pPr algn="l">
              <a:lnSpc>
                <a:spcPts val="336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Q. Project Name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grpSp>
        <p:nvGrpSpPr>
          <p:cNvPr id="27" name="Group 27"/>
          <p:cNvGrpSpPr/>
          <p:nvPr/>
        </p:nvGrpSpPr>
        <p:grpSpPr>
          <a:xfrm rot="0">
            <a:off x="15978006" y="61809"/>
            <a:ext cx="2282235" cy="5081691"/>
            <a:chOff x="0" y="0"/>
            <a:chExt cx="3079992" cy="6858000"/>
          </a:xfrm>
        </p:grpSpPr>
        <p:sp>
          <p:nvSpPr>
            <p:cNvPr id="28" name="Freeform 28"/>
            <p:cNvSpPr/>
            <p:nvPr/>
          </p:nvSpPr>
          <p:spPr>
            <a:xfrm>
              <a:off x="0" y="0"/>
              <a:ext cx="3080004" cy="6858000"/>
            </a:xfrm>
            <a:custGeom>
              <a:avLst/>
              <a:gdLst/>
              <a:ahLst/>
              <a:cxnLst/>
              <a:rect l="l" t="t" r="r" b="b"/>
              <a:pathLst>
                <a:path w="3080004" h="6858000">
                  <a:moveTo>
                    <a:pt x="0" y="0"/>
                  </a:moveTo>
                  <a:lnTo>
                    <a:pt x="3080004" y="0"/>
                  </a:lnTo>
                  <a:lnTo>
                    <a:pt x="3080004" y="6858000"/>
                  </a:lnTo>
                  <a:lnTo>
                    <a:pt x="0" y="6858000"/>
                  </a:lnTo>
                  <a:close/>
                </a:path>
              </a:pathLst>
            </a:custGeom>
            <a:solidFill>
              <a:srgbClr val="424242"/>
            </a:solidFill>
          </p:spPr>
        </p:sp>
      </p:grpSp>
      <p:sp>
        <p:nvSpPr>
          <p:cNvPr id="29" name="TextBox 29"/>
          <p:cNvSpPr txBox="1"/>
          <p:nvPr/>
        </p:nvSpPr>
        <p:spPr>
          <a:xfrm>
            <a:off x="16358741" y="914400"/>
            <a:ext cx="1176784" cy="514350"/>
          </a:xfrm>
          <a:prstGeom prst="rect">
            <a:avLst/>
          </a:prstGeom>
        </p:spPr>
        <p:txBody>
          <a:bodyPr lIns="0" tIns="0" rIns="0" bIns="0" rtlCol="0" anchor="t">
            <a:spAutoFit/>
          </a:bodyPr>
          <a:lstStyle/>
          <a:p>
            <a:pPr algn="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2696090" y="5225313"/>
            <a:ext cx="5577248" cy="5061686"/>
            <a:chOff x="0" y="0"/>
            <a:chExt cx="7436331" cy="6748915"/>
          </a:xfrm>
        </p:grpSpPr>
        <p:sp>
          <p:nvSpPr>
            <p:cNvPr id="3" name="Freeform 3" descr="minimalist-bedroom-design_pinterest - Amity Kett"/>
            <p:cNvSpPr/>
            <p:nvPr/>
          </p:nvSpPr>
          <p:spPr>
            <a:xfrm>
              <a:off x="0" y="0"/>
              <a:ext cx="7436358" cy="6748907"/>
            </a:xfrm>
            <a:custGeom>
              <a:avLst/>
              <a:gdLst/>
              <a:ahLst/>
              <a:cxnLst/>
              <a:rect l="l" t="t" r="r" b="b"/>
              <a:pathLst>
                <a:path w="7436358" h="6748907">
                  <a:moveTo>
                    <a:pt x="0" y="0"/>
                  </a:moveTo>
                  <a:lnTo>
                    <a:pt x="7436358" y="0"/>
                  </a:lnTo>
                  <a:lnTo>
                    <a:pt x="7436358" y="6748907"/>
                  </a:lnTo>
                  <a:lnTo>
                    <a:pt x="0" y="6748907"/>
                  </a:lnTo>
                  <a:lnTo>
                    <a:pt x="0" y="0"/>
                  </a:lnTo>
                  <a:close/>
                </a:path>
              </a:pathLst>
            </a:custGeom>
            <a:blipFill>
              <a:blip r:embed="rId1"/>
              <a:stretch>
                <a:fillRect r="-38"/>
              </a:stretch>
            </a:blipFill>
          </p:spPr>
        </p:sp>
      </p:grpSp>
      <p:grpSp>
        <p:nvGrpSpPr>
          <p:cNvPr id="4" name="Group 4"/>
          <p:cNvGrpSpPr/>
          <p:nvPr/>
        </p:nvGrpSpPr>
        <p:grpSpPr>
          <a:xfrm rot="0">
            <a:off x="-12700" y="-214407"/>
            <a:ext cx="10759928" cy="5379965"/>
            <a:chOff x="0" y="0"/>
            <a:chExt cx="14346571" cy="7173287"/>
          </a:xfrm>
        </p:grpSpPr>
        <p:sp>
          <p:nvSpPr>
            <p:cNvPr id="5" name="Freeform 5" descr="40 Gorgeously Minimalist Living Rooms That Find Substance in Simplicity"/>
            <p:cNvSpPr/>
            <p:nvPr/>
          </p:nvSpPr>
          <p:spPr>
            <a:xfrm>
              <a:off x="0" y="0"/>
              <a:ext cx="14346555" cy="7173341"/>
            </a:xfrm>
            <a:custGeom>
              <a:avLst/>
              <a:gdLst/>
              <a:ahLst/>
              <a:cxnLst/>
              <a:rect l="l" t="t" r="r" b="b"/>
              <a:pathLst>
                <a:path w="14346555" h="7173341">
                  <a:moveTo>
                    <a:pt x="0" y="0"/>
                  </a:moveTo>
                  <a:lnTo>
                    <a:pt x="14346555" y="0"/>
                  </a:lnTo>
                  <a:lnTo>
                    <a:pt x="14346555" y="7173341"/>
                  </a:lnTo>
                  <a:lnTo>
                    <a:pt x="0" y="7173341"/>
                  </a:lnTo>
                  <a:lnTo>
                    <a:pt x="0" y="0"/>
                  </a:lnTo>
                  <a:close/>
                </a:path>
              </a:pathLst>
            </a:custGeom>
            <a:blipFill>
              <a:blip r:embed="rId2"/>
              <a:stretch>
                <a:fillRect/>
              </a:stretch>
            </a:blipFill>
          </p:spPr>
        </p:sp>
      </p:grpSp>
      <p:grpSp>
        <p:nvGrpSpPr>
          <p:cNvPr id="6" name="Group 6"/>
          <p:cNvGrpSpPr/>
          <p:nvPr/>
        </p:nvGrpSpPr>
        <p:grpSpPr>
          <a:xfrm rot="0">
            <a:off x="7611018" y="5225313"/>
            <a:ext cx="5038182" cy="5061686"/>
            <a:chOff x="0" y="0"/>
            <a:chExt cx="6717576" cy="6748915"/>
          </a:xfrm>
        </p:grpSpPr>
        <p:sp>
          <p:nvSpPr>
            <p:cNvPr id="7" name="Freeform 7" descr="40+ Minimalist Bathroom Ideas That Will Inspire You [Picture Gallery] -  Home Decor Bliss"/>
            <p:cNvSpPr/>
            <p:nvPr/>
          </p:nvSpPr>
          <p:spPr>
            <a:xfrm>
              <a:off x="0" y="0"/>
              <a:ext cx="6717538" cy="6748907"/>
            </a:xfrm>
            <a:custGeom>
              <a:avLst/>
              <a:gdLst/>
              <a:ahLst/>
              <a:cxnLst/>
              <a:rect l="l" t="t" r="r" b="b"/>
              <a:pathLst>
                <a:path w="6717538" h="6748907">
                  <a:moveTo>
                    <a:pt x="0" y="0"/>
                  </a:moveTo>
                  <a:lnTo>
                    <a:pt x="6717538" y="0"/>
                  </a:lnTo>
                  <a:lnTo>
                    <a:pt x="6717538" y="6748907"/>
                  </a:lnTo>
                  <a:lnTo>
                    <a:pt x="0" y="6748907"/>
                  </a:lnTo>
                  <a:lnTo>
                    <a:pt x="0" y="0"/>
                  </a:lnTo>
                  <a:close/>
                </a:path>
              </a:pathLst>
            </a:custGeom>
            <a:blipFill>
              <a:blip r:embed="rId3"/>
              <a:stretch>
                <a:fillRect l="-14951" r="-4756"/>
              </a:stretch>
            </a:blipFill>
          </p:spPr>
        </p:sp>
      </p:grpSp>
      <p:grpSp>
        <p:nvGrpSpPr>
          <p:cNvPr id="8" name="Group 8"/>
          <p:cNvGrpSpPr/>
          <p:nvPr/>
        </p:nvGrpSpPr>
        <p:grpSpPr>
          <a:xfrm rot="0">
            <a:off x="10819066" y="-2835"/>
            <a:ext cx="3876295" cy="5168393"/>
            <a:chOff x="0" y="0"/>
            <a:chExt cx="5168393" cy="6891191"/>
          </a:xfrm>
        </p:grpSpPr>
        <p:sp>
          <p:nvSpPr>
            <p:cNvPr id="9" name="Freeform 9"/>
            <p:cNvSpPr/>
            <p:nvPr/>
          </p:nvSpPr>
          <p:spPr>
            <a:xfrm>
              <a:off x="0" y="0"/>
              <a:ext cx="5168392" cy="6891147"/>
            </a:xfrm>
            <a:custGeom>
              <a:avLst/>
              <a:gdLst/>
              <a:ahLst/>
              <a:cxnLst/>
              <a:rect l="l" t="t" r="r" b="b"/>
              <a:pathLst>
                <a:path w="5168392" h="6891147">
                  <a:moveTo>
                    <a:pt x="0" y="0"/>
                  </a:moveTo>
                  <a:lnTo>
                    <a:pt x="5168392" y="0"/>
                  </a:lnTo>
                  <a:lnTo>
                    <a:pt x="5168392" y="6891147"/>
                  </a:lnTo>
                  <a:lnTo>
                    <a:pt x="0" y="6891147"/>
                  </a:lnTo>
                  <a:lnTo>
                    <a:pt x="0" y="0"/>
                  </a:lnTo>
                  <a:close/>
                </a:path>
              </a:pathLst>
            </a:custGeom>
            <a:blipFill>
              <a:blip r:embed="rId4"/>
              <a:stretch>
                <a:fillRect/>
              </a:stretch>
            </a:blipFill>
          </p:spPr>
        </p:sp>
      </p:grpSp>
      <p:grpSp>
        <p:nvGrpSpPr>
          <p:cNvPr id="10" name="Group 10"/>
          <p:cNvGrpSpPr/>
          <p:nvPr/>
        </p:nvGrpSpPr>
        <p:grpSpPr>
          <a:xfrm rot="0">
            <a:off x="14754500" y="-2835"/>
            <a:ext cx="3522849" cy="5153644"/>
            <a:chOff x="0" y="0"/>
            <a:chExt cx="4697132" cy="6871525"/>
          </a:xfrm>
        </p:grpSpPr>
        <p:sp>
          <p:nvSpPr>
            <p:cNvPr id="11" name="Freeform 11"/>
            <p:cNvSpPr/>
            <p:nvPr/>
          </p:nvSpPr>
          <p:spPr>
            <a:xfrm>
              <a:off x="0" y="0"/>
              <a:ext cx="4697095" cy="6871462"/>
            </a:xfrm>
            <a:custGeom>
              <a:avLst/>
              <a:gdLst/>
              <a:ahLst/>
              <a:cxnLst/>
              <a:rect l="l" t="t" r="r" b="b"/>
              <a:pathLst>
                <a:path w="4697095" h="6871462">
                  <a:moveTo>
                    <a:pt x="0" y="0"/>
                  </a:moveTo>
                  <a:lnTo>
                    <a:pt x="4697095" y="0"/>
                  </a:lnTo>
                  <a:lnTo>
                    <a:pt x="4697095" y="6871462"/>
                  </a:lnTo>
                  <a:lnTo>
                    <a:pt x="0" y="6871462"/>
                  </a:lnTo>
                  <a:lnTo>
                    <a:pt x="0" y="0"/>
                  </a:lnTo>
                  <a:close/>
                </a:path>
              </a:pathLst>
            </a:custGeom>
            <a:blipFill>
              <a:blip r:embed="rId5"/>
              <a:stretch>
                <a:fillRect r="-11"/>
              </a:stretch>
            </a:blipFill>
          </p:spPr>
        </p:sp>
      </p:grpSp>
      <p:sp>
        <p:nvSpPr>
          <p:cNvPr id="12" name="TextBox 12"/>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Minimalist</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1576236" y="6475026"/>
            <a:ext cx="4824564" cy="2215991"/>
          </a:xfrm>
          <a:prstGeom prst="rect">
            <a:avLst/>
          </a:prstGeom>
        </p:spPr>
        <p:txBody>
          <a:bodyPr lIns="0" tIns="0" rIns="0" bIns="0" rtlCol="0" anchor="t">
            <a:spAutoFit/>
          </a:bodyPr>
          <a:lstStyle/>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Minimalist interior design is characterized by using the base essentials to create a simple and uncluttered space. It uses simplicity, clean lines, and a monochromatic colour palette with accents in the accessories and the different textures. “Less is more” Ludwig Mies van der Rohe.</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p:txBody>
      </p:sp>
      <p:grpSp>
        <p:nvGrpSpPr>
          <p:cNvPr id="14" name="Group 14"/>
          <p:cNvGrpSpPr/>
          <p:nvPr/>
        </p:nvGrpSpPr>
        <p:grpSpPr>
          <a:xfrm rot="0">
            <a:off x="1632506" y="4098210"/>
            <a:ext cx="431374" cy="431374"/>
            <a:chOff x="0" y="0"/>
            <a:chExt cx="575165" cy="575165"/>
          </a:xfrm>
        </p:grpSpPr>
        <p:sp>
          <p:nvSpPr>
            <p:cNvPr id="15" name="Freeform 1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6" name="Freeform 16"/>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grpSp>
        <p:nvGrpSpPr>
          <p:cNvPr id="17" name="Group 17"/>
          <p:cNvGrpSpPr/>
          <p:nvPr/>
        </p:nvGrpSpPr>
        <p:grpSpPr>
          <a:xfrm rot="-10800000">
            <a:off x="1061006" y="4098210"/>
            <a:ext cx="431374" cy="431374"/>
            <a:chOff x="0" y="0"/>
            <a:chExt cx="575165" cy="575165"/>
          </a:xfrm>
        </p:grpSpPr>
        <p:sp>
          <p:nvSpPr>
            <p:cNvPr id="18" name="Freeform 1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9" name="Freeform 19"/>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grpSp>
        <p:nvGrpSpPr>
          <p:cNvPr id="20" name="Group 20"/>
          <p:cNvGrpSpPr/>
          <p:nvPr/>
        </p:nvGrpSpPr>
        <p:grpSpPr>
          <a:xfrm rot="-5400000">
            <a:off x="624269" y="404407"/>
            <a:ext cx="546735" cy="1795272"/>
            <a:chOff x="0" y="0"/>
            <a:chExt cx="728980" cy="2393696"/>
          </a:xfrm>
        </p:grpSpPr>
        <p:sp>
          <p:nvSpPr>
            <p:cNvPr id="21" name="Freeform 21"/>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2" name="TextBox 22"/>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4554200" y="5182866"/>
            <a:ext cx="3826919" cy="5104133"/>
            <a:chOff x="0" y="0"/>
            <a:chExt cx="5102559" cy="6805511"/>
          </a:xfrm>
        </p:grpSpPr>
        <p:sp>
          <p:nvSpPr>
            <p:cNvPr id="3" name="Freeform 3"/>
            <p:cNvSpPr/>
            <p:nvPr/>
          </p:nvSpPr>
          <p:spPr>
            <a:xfrm>
              <a:off x="0" y="0"/>
              <a:ext cx="5102606" cy="6805549"/>
            </a:xfrm>
            <a:custGeom>
              <a:avLst/>
              <a:gdLst/>
              <a:ahLst/>
              <a:cxnLst/>
              <a:rect l="l" t="t" r="r" b="b"/>
              <a:pathLst>
                <a:path w="5102606" h="6805549">
                  <a:moveTo>
                    <a:pt x="0" y="0"/>
                  </a:moveTo>
                  <a:lnTo>
                    <a:pt x="5102606" y="0"/>
                  </a:lnTo>
                  <a:lnTo>
                    <a:pt x="5102606" y="6805549"/>
                  </a:lnTo>
                  <a:lnTo>
                    <a:pt x="0" y="6805549"/>
                  </a:lnTo>
                  <a:lnTo>
                    <a:pt x="0" y="0"/>
                  </a:lnTo>
                  <a:close/>
                </a:path>
              </a:pathLst>
            </a:custGeom>
            <a:blipFill>
              <a:blip r:embed="rId1"/>
              <a:stretch>
                <a:fillRect b="-12"/>
              </a:stretch>
            </a:blipFill>
          </p:spPr>
        </p:sp>
      </p:grpSp>
      <p:grpSp>
        <p:nvGrpSpPr>
          <p:cNvPr id="4" name="Group 4"/>
          <p:cNvGrpSpPr/>
          <p:nvPr/>
        </p:nvGrpSpPr>
        <p:grpSpPr>
          <a:xfrm rot="0">
            <a:off x="11539209" y="-47430"/>
            <a:ext cx="3460620" cy="5190930"/>
            <a:chOff x="0" y="0"/>
            <a:chExt cx="4614160" cy="6921240"/>
          </a:xfrm>
        </p:grpSpPr>
        <p:sp>
          <p:nvSpPr>
            <p:cNvPr id="5" name="Freeform 5" descr="Contemporary Interior Design Ultimate Guide"/>
            <p:cNvSpPr/>
            <p:nvPr/>
          </p:nvSpPr>
          <p:spPr>
            <a:xfrm>
              <a:off x="0" y="0"/>
              <a:ext cx="4614164" cy="6921246"/>
            </a:xfrm>
            <a:custGeom>
              <a:avLst/>
              <a:gdLst/>
              <a:ahLst/>
              <a:cxnLst/>
              <a:rect l="l" t="t" r="r" b="b"/>
              <a:pathLst>
                <a:path w="4614164" h="6921246">
                  <a:moveTo>
                    <a:pt x="0" y="0"/>
                  </a:moveTo>
                  <a:lnTo>
                    <a:pt x="4614164" y="0"/>
                  </a:lnTo>
                  <a:lnTo>
                    <a:pt x="4614164" y="6921246"/>
                  </a:lnTo>
                  <a:lnTo>
                    <a:pt x="0" y="6921246"/>
                  </a:lnTo>
                  <a:lnTo>
                    <a:pt x="0" y="0"/>
                  </a:lnTo>
                  <a:close/>
                </a:path>
              </a:pathLst>
            </a:custGeom>
            <a:blipFill>
              <a:blip r:embed="rId2"/>
              <a:stretch>
                <a:fillRect b="-59"/>
              </a:stretch>
            </a:blipFill>
          </p:spPr>
        </p:sp>
      </p:grpSp>
      <p:grpSp>
        <p:nvGrpSpPr>
          <p:cNvPr id="6" name="Group 6"/>
          <p:cNvGrpSpPr/>
          <p:nvPr/>
        </p:nvGrpSpPr>
        <p:grpSpPr>
          <a:xfrm rot="0">
            <a:off x="15032838" y="-15021"/>
            <a:ext cx="3424978" cy="5155369"/>
            <a:chOff x="0" y="0"/>
            <a:chExt cx="4566637" cy="6873825"/>
          </a:xfrm>
        </p:grpSpPr>
        <p:sp>
          <p:nvSpPr>
            <p:cNvPr id="7" name="Freeform 7" descr="contemporary interior - Online Discount Shop for Electronics, Apparel,  Toys, Books, Games, Computers, Shoes, Jewelry, Watches, Baby Products,  Sports &amp;amp; Outdoors, Office Products, Bed &amp;amp; Bath, Furniture, Tools, Hardware,  Automotive Parts,..."/>
            <p:cNvSpPr/>
            <p:nvPr/>
          </p:nvSpPr>
          <p:spPr>
            <a:xfrm>
              <a:off x="0" y="0"/>
              <a:ext cx="4566666" cy="6873875"/>
            </a:xfrm>
            <a:custGeom>
              <a:avLst/>
              <a:gdLst/>
              <a:ahLst/>
              <a:cxnLst/>
              <a:rect l="l" t="t" r="r" b="b"/>
              <a:pathLst>
                <a:path w="4566666" h="6873875">
                  <a:moveTo>
                    <a:pt x="0" y="0"/>
                  </a:moveTo>
                  <a:lnTo>
                    <a:pt x="4566666" y="0"/>
                  </a:lnTo>
                  <a:lnTo>
                    <a:pt x="4566666" y="6873875"/>
                  </a:lnTo>
                  <a:lnTo>
                    <a:pt x="0" y="6873875"/>
                  </a:lnTo>
                  <a:lnTo>
                    <a:pt x="0" y="0"/>
                  </a:lnTo>
                  <a:close/>
                </a:path>
              </a:pathLst>
            </a:custGeom>
            <a:blipFill>
              <a:blip r:embed="rId3"/>
              <a:stretch>
                <a:fillRect b="-14"/>
              </a:stretch>
            </a:blipFill>
          </p:spPr>
        </p:sp>
      </p:grpSp>
      <p:grpSp>
        <p:nvGrpSpPr>
          <p:cNvPr id="8" name="Group 8"/>
          <p:cNvGrpSpPr/>
          <p:nvPr/>
        </p:nvGrpSpPr>
        <p:grpSpPr>
          <a:xfrm rot="0">
            <a:off x="-2" y="-289849"/>
            <a:ext cx="7620001" cy="5439262"/>
            <a:chOff x="0" y="0"/>
            <a:chExt cx="10160001" cy="7252349"/>
          </a:xfrm>
        </p:grpSpPr>
        <p:sp>
          <p:nvSpPr>
            <p:cNvPr id="9" name="Freeform 9" descr="17 Convenient Ready-Made Kitchens for an Easy Home Renovation | Luxury  kitchens, Easy home renovations, Modern kitchen"/>
            <p:cNvSpPr/>
            <p:nvPr/>
          </p:nvSpPr>
          <p:spPr>
            <a:xfrm>
              <a:off x="0" y="0"/>
              <a:ext cx="10160000" cy="7252335"/>
            </a:xfrm>
            <a:custGeom>
              <a:avLst/>
              <a:gdLst/>
              <a:ahLst/>
              <a:cxnLst/>
              <a:rect l="l" t="t" r="r" b="b"/>
              <a:pathLst>
                <a:path w="10160000" h="7252335">
                  <a:moveTo>
                    <a:pt x="0" y="0"/>
                  </a:moveTo>
                  <a:lnTo>
                    <a:pt x="10160000" y="0"/>
                  </a:lnTo>
                  <a:lnTo>
                    <a:pt x="10160000" y="7252335"/>
                  </a:lnTo>
                  <a:lnTo>
                    <a:pt x="0" y="7252335"/>
                  </a:lnTo>
                  <a:lnTo>
                    <a:pt x="0" y="0"/>
                  </a:lnTo>
                  <a:close/>
                </a:path>
              </a:pathLst>
            </a:custGeom>
            <a:blipFill>
              <a:blip r:embed="rId4"/>
              <a:stretch>
                <a:fillRect b="-66"/>
              </a:stretch>
            </a:blipFill>
          </p:spPr>
        </p:sp>
      </p:grpSp>
      <p:grpSp>
        <p:nvGrpSpPr>
          <p:cNvPr id="10" name="Group 10"/>
          <p:cNvGrpSpPr/>
          <p:nvPr/>
        </p:nvGrpSpPr>
        <p:grpSpPr>
          <a:xfrm rot="0">
            <a:off x="7653008" y="11822"/>
            <a:ext cx="3853192" cy="5137590"/>
            <a:chOff x="0" y="0"/>
            <a:chExt cx="5137589" cy="6850120"/>
          </a:xfrm>
        </p:grpSpPr>
        <p:sp>
          <p:nvSpPr>
            <p:cNvPr id="11" name="Freeform 11"/>
            <p:cNvSpPr/>
            <p:nvPr/>
          </p:nvSpPr>
          <p:spPr>
            <a:xfrm>
              <a:off x="0" y="0"/>
              <a:ext cx="5137531" cy="6850126"/>
            </a:xfrm>
            <a:custGeom>
              <a:avLst/>
              <a:gdLst/>
              <a:ahLst/>
              <a:cxnLst/>
              <a:rect l="l" t="t" r="r" b="b"/>
              <a:pathLst>
                <a:path w="5137531" h="6850126">
                  <a:moveTo>
                    <a:pt x="0" y="0"/>
                  </a:moveTo>
                  <a:lnTo>
                    <a:pt x="5137531" y="0"/>
                  </a:lnTo>
                  <a:lnTo>
                    <a:pt x="5137531" y="6850126"/>
                  </a:lnTo>
                  <a:lnTo>
                    <a:pt x="0" y="6850126"/>
                  </a:lnTo>
                  <a:lnTo>
                    <a:pt x="0" y="0"/>
                  </a:lnTo>
                  <a:close/>
                </a:path>
              </a:pathLst>
            </a:custGeom>
            <a:blipFill>
              <a:blip r:embed="rId5"/>
              <a:stretch>
                <a:fillRect r="-1"/>
              </a:stretch>
            </a:blipFill>
          </p:spPr>
        </p:sp>
      </p:grpSp>
      <p:grpSp>
        <p:nvGrpSpPr>
          <p:cNvPr id="12" name="Group 12"/>
          <p:cNvGrpSpPr/>
          <p:nvPr/>
        </p:nvGrpSpPr>
        <p:grpSpPr>
          <a:xfrm rot="0">
            <a:off x="7635745" y="5182867"/>
            <a:ext cx="6885446" cy="5104133"/>
            <a:chOff x="0" y="0"/>
            <a:chExt cx="9180595" cy="6805511"/>
          </a:xfrm>
        </p:grpSpPr>
        <p:sp>
          <p:nvSpPr>
            <p:cNvPr id="13" name="Freeform 13" descr="5 Sleek &amp;amp; Minimal Bathroom Designs"/>
            <p:cNvSpPr/>
            <p:nvPr/>
          </p:nvSpPr>
          <p:spPr>
            <a:xfrm>
              <a:off x="0" y="0"/>
              <a:ext cx="9180576" cy="6805549"/>
            </a:xfrm>
            <a:custGeom>
              <a:avLst/>
              <a:gdLst/>
              <a:ahLst/>
              <a:cxnLst/>
              <a:rect l="l" t="t" r="r" b="b"/>
              <a:pathLst>
                <a:path w="9180576" h="6805549">
                  <a:moveTo>
                    <a:pt x="0" y="0"/>
                  </a:moveTo>
                  <a:lnTo>
                    <a:pt x="9180576" y="0"/>
                  </a:lnTo>
                  <a:lnTo>
                    <a:pt x="9180576" y="6805549"/>
                  </a:lnTo>
                  <a:lnTo>
                    <a:pt x="0" y="6805549"/>
                  </a:lnTo>
                  <a:lnTo>
                    <a:pt x="0" y="0"/>
                  </a:lnTo>
                  <a:close/>
                </a:path>
              </a:pathLst>
            </a:custGeom>
            <a:blipFill>
              <a:blip r:embed="rId6"/>
              <a:stretch>
                <a:fillRect t="-820" r="-6707"/>
              </a:stretch>
            </a:blipFill>
          </p:spPr>
        </p:sp>
      </p:grpSp>
      <p:sp>
        <p:nvSpPr>
          <p:cNvPr id="14" name="TextBox 14"/>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Modern</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nvSpPr>
        <p:spPr>
          <a:xfrm>
            <a:off x="1576236" y="6475026"/>
            <a:ext cx="4824564" cy="1938992"/>
          </a:xfrm>
          <a:prstGeom prst="rect">
            <a:avLst/>
          </a:prstGeom>
        </p:spPr>
        <p:txBody>
          <a:bodyPr lIns="0" tIns="0" rIns="0" bIns="0" rtlCol="0" anchor="t">
            <a:spAutoFit/>
          </a:bodyPr>
          <a:lstStyle/>
          <a:p>
            <a:pPr algn="l">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Modern design is an interior design style characterized by a monochromatic colour palette, clean lines, minimalism, natural materials, and natural light. It refers specifically to a historical aesthetic movement that took place during the early to mid-twentieth century.</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p:txBody>
      </p:sp>
      <p:grpSp>
        <p:nvGrpSpPr>
          <p:cNvPr id="16" name="Group 16"/>
          <p:cNvGrpSpPr/>
          <p:nvPr/>
        </p:nvGrpSpPr>
        <p:grpSpPr>
          <a:xfrm rot="0">
            <a:off x="1632506" y="4098210"/>
            <a:ext cx="431374" cy="431374"/>
            <a:chOff x="0" y="0"/>
            <a:chExt cx="575165" cy="575165"/>
          </a:xfrm>
        </p:grpSpPr>
        <p:sp>
          <p:nvSpPr>
            <p:cNvPr id="17" name="Freeform 17"/>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8" name="Freeform 18"/>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7">
              <a:extLst>
                <a:ext uri="{96DAC541-7B7A-43D3-8B79-37D633B846F1}">
                  <asvg:svgBlip xmlns:asvg="http://schemas.microsoft.com/office/drawing/2016/SVG/main" r:embed="rId8"/>
                </a:ext>
              </a:extLst>
            </a:blip>
            <a:stretch>
              <a:fillRect l="-1242" r="-1242"/>
            </a:stretch>
          </a:blipFill>
        </p:spPr>
      </p:sp>
      <p:grpSp>
        <p:nvGrpSpPr>
          <p:cNvPr id="19" name="Group 19"/>
          <p:cNvGrpSpPr/>
          <p:nvPr/>
        </p:nvGrpSpPr>
        <p:grpSpPr>
          <a:xfrm rot="-10800000">
            <a:off x="1061006" y="4098210"/>
            <a:ext cx="431374" cy="431374"/>
            <a:chOff x="0" y="0"/>
            <a:chExt cx="575165" cy="575165"/>
          </a:xfrm>
        </p:grpSpPr>
        <p:sp>
          <p:nvSpPr>
            <p:cNvPr id="20" name="Freeform 20"/>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1" name="Freeform 21"/>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7">
              <a:extLst>
                <a:ext uri="{96DAC541-7B7A-43D3-8B79-37D633B846F1}">
                  <asvg:svgBlip xmlns:asvg="http://schemas.microsoft.com/office/drawing/2016/SVG/main" r:embed="rId8"/>
                </a:ext>
              </a:extLst>
            </a:blip>
            <a:stretch>
              <a:fillRect l="-1242" r="-1242"/>
            </a:stretch>
          </a:blipFill>
        </p:spPr>
      </p:sp>
      <p:grpSp>
        <p:nvGrpSpPr>
          <p:cNvPr id="22" name="Group 22"/>
          <p:cNvGrpSpPr/>
          <p:nvPr/>
        </p:nvGrpSpPr>
        <p:grpSpPr>
          <a:xfrm rot="-5400000">
            <a:off x="624269" y="404407"/>
            <a:ext cx="546735" cy="1795272"/>
            <a:chOff x="0" y="0"/>
            <a:chExt cx="728980" cy="2393696"/>
          </a:xfrm>
        </p:grpSpPr>
        <p:sp>
          <p:nvSpPr>
            <p:cNvPr id="23" name="Freeform 23"/>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4" name="TextBox 24"/>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575231" y="5161019"/>
            <a:ext cx="6712770" cy="5150685"/>
            <a:chOff x="0" y="0"/>
            <a:chExt cx="8950360" cy="6867580"/>
          </a:xfrm>
        </p:grpSpPr>
        <p:sp>
          <p:nvSpPr>
            <p:cNvPr id="3" name="Freeform 3" descr="10 Mid-Century Bedroom Ideas You Need to Try Before the Summer Ends!"/>
            <p:cNvSpPr/>
            <p:nvPr/>
          </p:nvSpPr>
          <p:spPr>
            <a:xfrm>
              <a:off x="0" y="0"/>
              <a:ext cx="8950325" cy="6867525"/>
            </a:xfrm>
            <a:custGeom>
              <a:avLst/>
              <a:gdLst/>
              <a:ahLst/>
              <a:cxnLst/>
              <a:rect l="l" t="t" r="r" b="b"/>
              <a:pathLst>
                <a:path w="8950325" h="6867525">
                  <a:moveTo>
                    <a:pt x="0" y="0"/>
                  </a:moveTo>
                  <a:lnTo>
                    <a:pt x="8950325" y="0"/>
                  </a:lnTo>
                  <a:lnTo>
                    <a:pt x="8950325" y="6867525"/>
                  </a:lnTo>
                  <a:lnTo>
                    <a:pt x="0" y="6867525"/>
                  </a:lnTo>
                  <a:lnTo>
                    <a:pt x="0" y="0"/>
                  </a:lnTo>
                  <a:close/>
                </a:path>
              </a:pathLst>
            </a:custGeom>
            <a:blipFill>
              <a:blip r:embed="rId1"/>
              <a:stretch>
                <a:fillRect r="-3610" b="-9"/>
              </a:stretch>
            </a:blipFill>
          </p:spPr>
        </p:sp>
      </p:grpSp>
      <p:grpSp>
        <p:nvGrpSpPr>
          <p:cNvPr id="4" name="Group 4"/>
          <p:cNvGrpSpPr/>
          <p:nvPr/>
        </p:nvGrpSpPr>
        <p:grpSpPr>
          <a:xfrm rot="0">
            <a:off x="-12700" y="0"/>
            <a:ext cx="7226568" cy="5126233"/>
            <a:chOff x="0" y="0"/>
            <a:chExt cx="9635424" cy="6834977"/>
          </a:xfrm>
        </p:grpSpPr>
        <p:sp>
          <p:nvSpPr>
            <p:cNvPr id="5" name="Freeform 5" descr="17 Gorgeous Midcentury Modern Kitchen Ideas That Never Go Out of Style"/>
            <p:cNvSpPr/>
            <p:nvPr/>
          </p:nvSpPr>
          <p:spPr>
            <a:xfrm>
              <a:off x="0" y="0"/>
              <a:ext cx="9635363" cy="6835013"/>
            </a:xfrm>
            <a:custGeom>
              <a:avLst/>
              <a:gdLst/>
              <a:ahLst/>
              <a:cxnLst/>
              <a:rect l="l" t="t" r="r" b="b"/>
              <a:pathLst>
                <a:path w="9635363" h="6835013">
                  <a:moveTo>
                    <a:pt x="0" y="0"/>
                  </a:moveTo>
                  <a:lnTo>
                    <a:pt x="9635363" y="0"/>
                  </a:lnTo>
                  <a:lnTo>
                    <a:pt x="9635363" y="6835013"/>
                  </a:lnTo>
                  <a:lnTo>
                    <a:pt x="0" y="6835013"/>
                  </a:lnTo>
                  <a:lnTo>
                    <a:pt x="0" y="0"/>
                  </a:lnTo>
                  <a:close/>
                </a:path>
              </a:pathLst>
            </a:custGeom>
            <a:blipFill>
              <a:blip r:embed="rId2"/>
              <a:stretch>
                <a:fillRect r="-84"/>
              </a:stretch>
            </a:blipFill>
          </p:spPr>
        </p:sp>
      </p:grpSp>
      <p:grpSp>
        <p:nvGrpSpPr>
          <p:cNvPr id="6" name="Group 6"/>
          <p:cNvGrpSpPr/>
          <p:nvPr/>
        </p:nvGrpSpPr>
        <p:grpSpPr>
          <a:xfrm rot="0">
            <a:off x="7259224" y="7409"/>
            <a:ext cx="4040992" cy="5126233"/>
            <a:chOff x="0" y="0"/>
            <a:chExt cx="5387989" cy="6834977"/>
          </a:xfrm>
        </p:grpSpPr>
        <p:sp>
          <p:nvSpPr>
            <p:cNvPr id="7" name="Freeform 7" descr="13 Reasons Why Interior Designers Loves Mid-Century Modern Design ➤Discover the season's newest designs and inspirations. Visit Interior Design Magazines blog! #bestinteriordesigners #topinteriordesigners #bestdesignprojects #interiordesignideas #..."/>
            <p:cNvSpPr/>
            <p:nvPr/>
          </p:nvSpPr>
          <p:spPr>
            <a:xfrm>
              <a:off x="0" y="0"/>
              <a:ext cx="5387975" cy="6835013"/>
            </a:xfrm>
            <a:custGeom>
              <a:avLst/>
              <a:gdLst/>
              <a:ahLst/>
              <a:cxnLst/>
              <a:rect l="l" t="t" r="r" b="b"/>
              <a:pathLst>
                <a:path w="5387975" h="6835013">
                  <a:moveTo>
                    <a:pt x="0" y="0"/>
                  </a:moveTo>
                  <a:lnTo>
                    <a:pt x="5387975" y="0"/>
                  </a:lnTo>
                  <a:lnTo>
                    <a:pt x="5387975" y="6835013"/>
                  </a:lnTo>
                  <a:lnTo>
                    <a:pt x="0" y="6835013"/>
                  </a:lnTo>
                  <a:lnTo>
                    <a:pt x="0" y="0"/>
                  </a:lnTo>
                  <a:close/>
                </a:path>
              </a:pathLst>
            </a:custGeom>
            <a:blipFill>
              <a:blip r:embed="rId3"/>
              <a:stretch>
                <a:fillRect r="-44"/>
              </a:stretch>
            </a:blipFill>
          </p:spPr>
        </p:sp>
      </p:grpSp>
      <p:grpSp>
        <p:nvGrpSpPr>
          <p:cNvPr id="8" name="Group 8"/>
          <p:cNvGrpSpPr/>
          <p:nvPr/>
        </p:nvGrpSpPr>
        <p:grpSpPr>
          <a:xfrm rot="0">
            <a:off x="11332873" y="7409"/>
            <a:ext cx="6955127" cy="5118572"/>
            <a:chOff x="0" y="0"/>
            <a:chExt cx="9273503" cy="6824763"/>
          </a:xfrm>
        </p:grpSpPr>
        <p:sp>
          <p:nvSpPr>
            <p:cNvPr id="9" name="Freeform 9" descr="Mid-Century Modern Living Room Ideas For Functionality &amp;amp; Comfort"/>
            <p:cNvSpPr/>
            <p:nvPr/>
          </p:nvSpPr>
          <p:spPr>
            <a:xfrm>
              <a:off x="0" y="0"/>
              <a:ext cx="9273540" cy="6824726"/>
            </a:xfrm>
            <a:custGeom>
              <a:avLst/>
              <a:gdLst/>
              <a:ahLst/>
              <a:cxnLst/>
              <a:rect l="l" t="t" r="r" b="b"/>
              <a:pathLst>
                <a:path w="9273540" h="6824726">
                  <a:moveTo>
                    <a:pt x="0" y="0"/>
                  </a:moveTo>
                  <a:lnTo>
                    <a:pt x="9273540" y="0"/>
                  </a:lnTo>
                  <a:lnTo>
                    <a:pt x="9273540" y="6824726"/>
                  </a:lnTo>
                  <a:lnTo>
                    <a:pt x="0" y="6824726"/>
                  </a:lnTo>
                  <a:lnTo>
                    <a:pt x="0" y="0"/>
                  </a:lnTo>
                  <a:close/>
                </a:path>
              </a:pathLst>
            </a:custGeom>
            <a:blipFill>
              <a:blip r:embed="rId4"/>
              <a:stretch>
                <a:fillRect l="-9558" t="-1143" r="-7355"/>
              </a:stretch>
            </a:blipFill>
          </p:spPr>
        </p:sp>
      </p:grpSp>
      <p:sp>
        <p:nvSpPr>
          <p:cNvPr id="10" name="TextBox 10"/>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Mid-Century</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1" name="TextBox 11"/>
          <p:cNvSpPr txBox="1"/>
          <p:nvPr/>
        </p:nvSpPr>
        <p:spPr>
          <a:xfrm>
            <a:off x="1576236" y="6475026"/>
            <a:ext cx="4824564" cy="1661993"/>
          </a:xfrm>
          <a:prstGeom prst="rect">
            <a:avLst/>
          </a:prstGeom>
        </p:spPr>
        <p:txBody>
          <a:bodyPr lIns="0" tIns="0" rIns="0" bIns="0" rtlCol="0" anchor="t">
            <a:spAutoFit/>
          </a:bodyPr>
          <a:lstStyle/>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Elements of mid-century modern interior design include clean lines, muted tones, a combination of natural and manmade materials, graphic shapes, vibrant colours, and integrating indoor and outdoor motifs.</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p:txBody>
      </p:sp>
      <p:grpSp>
        <p:nvGrpSpPr>
          <p:cNvPr id="12" name="Group 12"/>
          <p:cNvGrpSpPr/>
          <p:nvPr/>
        </p:nvGrpSpPr>
        <p:grpSpPr>
          <a:xfrm rot="0">
            <a:off x="1632506" y="4098210"/>
            <a:ext cx="431374" cy="431374"/>
            <a:chOff x="0" y="0"/>
            <a:chExt cx="575165" cy="575165"/>
          </a:xfrm>
        </p:grpSpPr>
        <p:sp>
          <p:nvSpPr>
            <p:cNvPr id="13" name="Freeform 13"/>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4" name="Freeform 14"/>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5">
              <a:extLst>
                <a:ext uri="{96DAC541-7B7A-43D3-8B79-37D633B846F1}">
                  <asvg:svgBlip xmlns:asvg="http://schemas.microsoft.com/office/drawing/2016/SVG/main" r:embed="rId6"/>
                </a:ext>
              </a:extLst>
            </a:blip>
            <a:stretch>
              <a:fillRect l="-1242" r="-1242"/>
            </a:stretch>
          </a:blipFill>
        </p:spPr>
      </p:sp>
      <p:grpSp>
        <p:nvGrpSpPr>
          <p:cNvPr id="15" name="Group 15"/>
          <p:cNvGrpSpPr/>
          <p:nvPr/>
        </p:nvGrpSpPr>
        <p:grpSpPr>
          <a:xfrm rot="-10800000">
            <a:off x="1061006" y="4098210"/>
            <a:ext cx="431374" cy="431374"/>
            <a:chOff x="0" y="0"/>
            <a:chExt cx="575165" cy="575165"/>
          </a:xfrm>
        </p:grpSpPr>
        <p:sp>
          <p:nvSpPr>
            <p:cNvPr id="16" name="Freeform 16"/>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7" name="Freeform 17"/>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5">
              <a:extLst>
                <a:ext uri="{96DAC541-7B7A-43D3-8B79-37D633B846F1}">
                  <asvg:svgBlip xmlns:asvg="http://schemas.microsoft.com/office/drawing/2016/SVG/main" r:embed="rId6"/>
                </a:ext>
              </a:extLst>
            </a:blip>
            <a:stretch>
              <a:fillRect l="-1242" r="-1242"/>
            </a:stretch>
          </a:blipFill>
        </p:spPr>
      </p:sp>
      <p:grpSp>
        <p:nvGrpSpPr>
          <p:cNvPr id="18" name="Group 18"/>
          <p:cNvGrpSpPr/>
          <p:nvPr/>
        </p:nvGrpSpPr>
        <p:grpSpPr>
          <a:xfrm rot="0">
            <a:off x="7623882" y="5161020"/>
            <a:ext cx="3912944" cy="5164080"/>
            <a:chOff x="0" y="0"/>
            <a:chExt cx="5217259" cy="6885440"/>
          </a:xfrm>
        </p:grpSpPr>
        <p:sp>
          <p:nvSpPr>
            <p:cNvPr id="19" name="Freeform 19" descr="13 Incredible Mid-Century Modern Bathroom Ideas for a Unique Decor - Covet  Edition"/>
            <p:cNvSpPr/>
            <p:nvPr/>
          </p:nvSpPr>
          <p:spPr>
            <a:xfrm>
              <a:off x="0" y="0"/>
              <a:ext cx="5217287" cy="6885432"/>
            </a:xfrm>
            <a:custGeom>
              <a:avLst/>
              <a:gdLst/>
              <a:ahLst/>
              <a:cxnLst/>
              <a:rect l="l" t="t" r="r" b="b"/>
              <a:pathLst>
                <a:path w="5217287" h="6885432">
                  <a:moveTo>
                    <a:pt x="0" y="0"/>
                  </a:moveTo>
                  <a:lnTo>
                    <a:pt x="5217287" y="0"/>
                  </a:lnTo>
                  <a:lnTo>
                    <a:pt x="5217287" y="6885432"/>
                  </a:lnTo>
                  <a:lnTo>
                    <a:pt x="0" y="6885432"/>
                  </a:lnTo>
                  <a:lnTo>
                    <a:pt x="0" y="0"/>
                  </a:lnTo>
                  <a:close/>
                </a:path>
              </a:pathLst>
            </a:custGeom>
            <a:blipFill>
              <a:blip r:embed="rId7"/>
              <a:stretch>
                <a:fillRect l="-8726" r="-5"/>
              </a:stretch>
            </a:blipFill>
          </p:spPr>
        </p:sp>
      </p:grpSp>
      <p:grpSp>
        <p:nvGrpSpPr>
          <p:cNvPr id="20" name="Group 20"/>
          <p:cNvGrpSpPr/>
          <p:nvPr/>
        </p:nvGrpSpPr>
        <p:grpSpPr>
          <a:xfrm rot="-5400000">
            <a:off x="624269" y="404407"/>
            <a:ext cx="546735" cy="1795272"/>
            <a:chOff x="0" y="0"/>
            <a:chExt cx="728980" cy="2393696"/>
          </a:xfrm>
        </p:grpSpPr>
        <p:sp>
          <p:nvSpPr>
            <p:cNvPr id="21" name="Freeform 21"/>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2" name="TextBox 22"/>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855777" y="5181254"/>
            <a:ext cx="3384103" cy="5102416"/>
            <a:chOff x="0" y="0"/>
            <a:chExt cx="4512137" cy="6803221"/>
          </a:xfrm>
        </p:grpSpPr>
        <p:sp>
          <p:nvSpPr>
            <p:cNvPr id="3" name="Freeform 3"/>
            <p:cNvSpPr/>
            <p:nvPr/>
          </p:nvSpPr>
          <p:spPr>
            <a:xfrm>
              <a:off x="0" y="0"/>
              <a:ext cx="4512183" cy="6803263"/>
            </a:xfrm>
            <a:custGeom>
              <a:avLst/>
              <a:gdLst/>
              <a:ahLst/>
              <a:cxnLst/>
              <a:rect l="l" t="t" r="r" b="b"/>
              <a:pathLst>
                <a:path w="4512183" h="6803263">
                  <a:moveTo>
                    <a:pt x="0" y="0"/>
                  </a:moveTo>
                  <a:lnTo>
                    <a:pt x="4512183" y="0"/>
                  </a:lnTo>
                  <a:lnTo>
                    <a:pt x="4512183" y="6803263"/>
                  </a:lnTo>
                  <a:lnTo>
                    <a:pt x="0" y="6803263"/>
                  </a:lnTo>
                  <a:lnTo>
                    <a:pt x="0" y="0"/>
                  </a:lnTo>
                  <a:close/>
                </a:path>
              </a:pathLst>
            </a:custGeom>
            <a:blipFill>
              <a:blip r:embed="rId1"/>
              <a:stretch>
                <a:fillRect r="-516"/>
              </a:stretch>
            </a:blipFill>
          </p:spPr>
        </p:sp>
      </p:grpSp>
      <p:grpSp>
        <p:nvGrpSpPr>
          <p:cNvPr id="4" name="Group 4"/>
          <p:cNvGrpSpPr/>
          <p:nvPr/>
        </p:nvGrpSpPr>
        <p:grpSpPr>
          <a:xfrm rot="0">
            <a:off x="0" y="-12700"/>
            <a:ext cx="5141835" cy="5141835"/>
            <a:chOff x="0" y="0"/>
            <a:chExt cx="6855780" cy="6855780"/>
          </a:xfrm>
        </p:grpSpPr>
        <p:sp>
          <p:nvSpPr>
            <p:cNvPr id="5" name="Freeform 5"/>
            <p:cNvSpPr/>
            <p:nvPr/>
          </p:nvSpPr>
          <p:spPr>
            <a:xfrm>
              <a:off x="0" y="0"/>
              <a:ext cx="6855841" cy="6855841"/>
            </a:xfrm>
            <a:custGeom>
              <a:avLst/>
              <a:gdLst/>
              <a:ahLst/>
              <a:cxnLst/>
              <a:rect l="l" t="t" r="r" b="b"/>
              <a:pathLst>
                <a:path w="6855841" h="6855841">
                  <a:moveTo>
                    <a:pt x="0" y="0"/>
                  </a:moveTo>
                  <a:lnTo>
                    <a:pt x="6855841" y="0"/>
                  </a:lnTo>
                  <a:lnTo>
                    <a:pt x="6855841" y="6855841"/>
                  </a:lnTo>
                  <a:lnTo>
                    <a:pt x="0" y="6855841"/>
                  </a:lnTo>
                  <a:lnTo>
                    <a:pt x="0" y="0"/>
                  </a:lnTo>
                  <a:close/>
                </a:path>
              </a:pathLst>
            </a:custGeom>
            <a:blipFill>
              <a:blip r:embed="rId2"/>
              <a:stretch>
                <a:fillRect/>
              </a:stretch>
            </a:blipFill>
          </p:spPr>
        </p:sp>
      </p:grpSp>
      <p:grpSp>
        <p:nvGrpSpPr>
          <p:cNvPr id="6" name="Group 6"/>
          <p:cNvGrpSpPr/>
          <p:nvPr/>
        </p:nvGrpSpPr>
        <p:grpSpPr>
          <a:xfrm rot="0">
            <a:off x="8619915" y="0"/>
            <a:ext cx="4250354" cy="5127359"/>
            <a:chOff x="0" y="0"/>
            <a:chExt cx="5667139" cy="6836479"/>
          </a:xfrm>
        </p:grpSpPr>
        <p:sp>
          <p:nvSpPr>
            <p:cNvPr id="7" name="Freeform 7"/>
            <p:cNvSpPr/>
            <p:nvPr/>
          </p:nvSpPr>
          <p:spPr>
            <a:xfrm>
              <a:off x="0" y="0"/>
              <a:ext cx="5667121" cy="6836537"/>
            </a:xfrm>
            <a:custGeom>
              <a:avLst/>
              <a:gdLst/>
              <a:ahLst/>
              <a:cxnLst/>
              <a:rect l="l" t="t" r="r" b="b"/>
              <a:pathLst>
                <a:path w="5667121" h="6836537">
                  <a:moveTo>
                    <a:pt x="0" y="0"/>
                  </a:moveTo>
                  <a:lnTo>
                    <a:pt x="5667121" y="0"/>
                  </a:lnTo>
                  <a:lnTo>
                    <a:pt x="5667121" y="6836537"/>
                  </a:lnTo>
                  <a:lnTo>
                    <a:pt x="0" y="6836537"/>
                  </a:lnTo>
                  <a:lnTo>
                    <a:pt x="0" y="0"/>
                  </a:lnTo>
                  <a:close/>
                </a:path>
              </a:pathLst>
            </a:custGeom>
            <a:blipFill>
              <a:blip r:embed="rId3"/>
              <a:stretch>
                <a:fillRect t="-3362"/>
              </a:stretch>
            </a:blipFill>
          </p:spPr>
        </p:sp>
      </p:grpSp>
      <p:grpSp>
        <p:nvGrpSpPr>
          <p:cNvPr id="8" name="Group 8"/>
          <p:cNvGrpSpPr/>
          <p:nvPr/>
        </p:nvGrpSpPr>
        <p:grpSpPr>
          <a:xfrm rot="0">
            <a:off x="5169031" y="-12700"/>
            <a:ext cx="3423688" cy="5135533"/>
            <a:chOff x="0" y="0"/>
            <a:chExt cx="4564917" cy="6847377"/>
          </a:xfrm>
        </p:grpSpPr>
        <p:sp>
          <p:nvSpPr>
            <p:cNvPr id="9" name="Freeform 9"/>
            <p:cNvSpPr/>
            <p:nvPr/>
          </p:nvSpPr>
          <p:spPr>
            <a:xfrm>
              <a:off x="0" y="0"/>
              <a:ext cx="4564888" cy="6847332"/>
            </a:xfrm>
            <a:custGeom>
              <a:avLst/>
              <a:gdLst/>
              <a:ahLst/>
              <a:cxnLst/>
              <a:rect l="l" t="t" r="r" b="b"/>
              <a:pathLst>
                <a:path w="4564888" h="6847332">
                  <a:moveTo>
                    <a:pt x="0" y="0"/>
                  </a:moveTo>
                  <a:lnTo>
                    <a:pt x="4564888" y="0"/>
                  </a:lnTo>
                  <a:lnTo>
                    <a:pt x="4564888" y="6847332"/>
                  </a:lnTo>
                  <a:lnTo>
                    <a:pt x="0" y="6847332"/>
                  </a:lnTo>
                  <a:lnTo>
                    <a:pt x="0" y="0"/>
                  </a:lnTo>
                  <a:close/>
                </a:path>
              </a:pathLst>
            </a:custGeom>
            <a:blipFill>
              <a:blip r:embed="rId4"/>
              <a:stretch>
                <a:fillRect/>
              </a:stretch>
            </a:blipFill>
          </p:spPr>
        </p:sp>
      </p:grpSp>
      <p:grpSp>
        <p:nvGrpSpPr>
          <p:cNvPr id="10" name="Group 10"/>
          <p:cNvGrpSpPr/>
          <p:nvPr/>
        </p:nvGrpSpPr>
        <p:grpSpPr>
          <a:xfrm rot="0">
            <a:off x="12897464" y="-8876"/>
            <a:ext cx="5390535" cy="5141835"/>
            <a:chOff x="0" y="0"/>
            <a:chExt cx="7187380" cy="6855780"/>
          </a:xfrm>
        </p:grpSpPr>
        <p:sp>
          <p:nvSpPr>
            <p:cNvPr id="11" name="Freeform 11"/>
            <p:cNvSpPr/>
            <p:nvPr/>
          </p:nvSpPr>
          <p:spPr>
            <a:xfrm>
              <a:off x="0" y="0"/>
              <a:ext cx="7187438" cy="6855841"/>
            </a:xfrm>
            <a:custGeom>
              <a:avLst/>
              <a:gdLst/>
              <a:ahLst/>
              <a:cxnLst/>
              <a:rect l="l" t="t" r="r" b="b"/>
              <a:pathLst>
                <a:path w="7187438" h="6855841">
                  <a:moveTo>
                    <a:pt x="0" y="0"/>
                  </a:moveTo>
                  <a:lnTo>
                    <a:pt x="7187438" y="0"/>
                  </a:lnTo>
                  <a:lnTo>
                    <a:pt x="7187438" y="6855841"/>
                  </a:lnTo>
                  <a:lnTo>
                    <a:pt x="0" y="6855841"/>
                  </a:lnTo>
                  <a:lnTo>
                    <a:pt x="0" y="0"/>
                  </a:lnTo>
                  <a:close/>
                </a:path>
              </a:pathLst>
            </a:custGeom>
            <a:blipFill>
              <a:blip r:embed="rId5"/>
              <a:stretch>
                <a:fillRect t="-4836"/>
              </a:stretch>
            </a:blipFill>
          </p:spPr>
        </p:sp>
      </p:grpSp>
      <p:grpSp>
        <p:nvGrpSpPr>
          <p:cNvPr id="12" name="Group 12"/>
          <p:cNvGrpSpPr/>
          <p:nvPr/>
        </p:nvGrpSpPr>
        <p:grpSpPr>
          <a:xfrm rot="0">
            <a:off x="8001000" y="5190461"/>
            <a:ext cx="2819400" cy="5096537"/>
            <a:chOff x="0" y="0"/>
            <a:chExt cx="3759200" cy="6795383"/>
          </a:xfrm>
        </p:grpSpPr>
        <p:sp>
          <p:nvSpPr>
            <p:cNvPr id="13" name="Freeform 13"/>
            <p:cNvSpPr/>
            <p:nvPr/>
          </p:nvSpPr>
          <p:spPr>
            <a:xfrm>
              <a:off x="0" y="0"/>
              <a:ext cx="3759200" cy="6795389"/>
            </a:xfrm>
            <a:custGeom>
              <a:avLst/>
              <a:gdLst/>
              <a:ahLst/>
              <a:cxnLst/>
              <a:rect l="l" t="t" r="r" b="b"/>
              <a:pathLst>
                <a:path w="3759200" h="6795389">
                  <a:moveTo>
                    <a:pt x="0" y="0"/>
                  </a:moveTo>
                  <a:lnTo>
                    <a:pt x="3759200" y="0"/>
                  </a:lnTo>
                  <a:lnTo>
                    <a:pt x="3759200" y="6795389"/>
                  </a:lnTo>
                  <a:lnTo>
                    <a:pt x="0" y="6795389"/>
                  </a:lnTo>
                  <a:lnTo>
                    <a:pt x="0" y="0"/>
                  </a:lnTo>
                  <a:close/>
                </a:path>
              </a:pathLst>
            </a:custGeom>
            <a:blipFill>
              <a:blip r:embed="rId6"/>
              <a:stretch>
                <a:fillRect l="-13559" r="-14755"/>
              </a:stretch>
            </a:blipFill>
          </p:spPr>
        </p:sp>
      </p:grpSp>
      <p:grpSp>
        <p:nvGrpSpPr>
          <p:cNvPr id="14" name="Group 14"/>
          <p:cNvGrpSpPr/>
          <p:nvPr/>
        </p:nvGrpSpPr>
        <p:grpSpPr>
          <a:xfrm rot="0">
            <a:off x="14275257" y="5181253"/>
            <a:ext cx="4012743" cy="5096537"/>
            <a:chOff x="0" y="0"/>
            <a:chExt cx="5350324" cy="6795383"/>
          </a:xfrm>
        </p:grpSpPr>
        <p:sp>
          <p:nvSpPr>
            <p:cNvPr id="15" name="Freeform 15"/>
            <p:cNvSpPr/>
            <p:nvPr/>
          </p:nvSpPr>
          <p:spPr>
            <a:xfrm>
              <a:off x="0" y="0"/>
              <a:ext cx="5350383" cy="6795389"/>
            </a:xfrm>
            <a:custGeom>
              <a:avLst/>
              <a:gdLst/>
              <a:ahLst/>
              <a:cxnLst/>
              <a:rect l="l" t="t" r="r" b="b"/>
              <a:pathLst>
                <a:path w="5350383" h="6795389">
                  <a:moveTo>
                    <a:pt x="0" y="0"/>
                  </a:moveTo>
                  <a:lnTo>
                    <a:pt x="5350383" y="0"/>
                  </a:lnTo>
                  <a:lnTo>
                    <a:pt x="5350383" y="6795389"/>
                  </a:lnTo>
                  <a:lnTo>
                    <a:pt x="0" y="6795389"/>
                  </a:lnTo>
                  <a:lnTo>
                    <a:pt x="0" y="0"/>
                  </a:lnTo>
                  <a:close/>
                </a:path>
              </a:pathLst>
            </a:custGeom>
            <a:blipFill>
              <a:blip r:embed="rId7"/>
              <a:stretch>
                <a:fillRect r="-5808"/>
              </a:stretch>
            </a:blipFill>
          </p:spPr>
        </p:sp>
      </p:grpSp>
      <p:sp>
        <p:nvSpPr>
          <p:cNvPr id="16" name="TextBox 16"/>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Industrial</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7" name="TextBox 17"/>
          <p:cNvSpPr txBox="1"/>
          <p:nvPr/>
        </p:nvSpPr>
        <p:spPr>
          <a:xfrm>
            <a:off x="1576236" y="6475026"/>
            <a:ext cx="4824564" cy="3046988"/>
          </a:xfrm>
          <a:prstGeom prst="rect">
            <a:avLst/>
          </a:prstGeom>
        </p:spPr>
        <p:txBody>
          <a:bodyPr lIns="0" tIns="0" rIns="0" bIns="0" rtlCol="0" anchor="t">
            <a:spAutoFit/>
          </a:bodyPr>
          <a:lstStyle/>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Industrial style or industrial chic refers to an aesthetic trend in interior design that takes clues from old factories and industrial spaces that in recent years have been converted to lofts and other living spaces. The essential elements of this style are exposed pipes and ducts, wood &amp; metal combined, daring brick walls, concrete floors, vintage furniture &amp; accessories, radiating light fixtures and earth-tone colours.</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p:txBody>
      </p:sp>
      <p:grpSp>
        <p:nvGrpSpPr>
          <p:cNvPr id="18" name="Group 18"/>
          <p:cNvGrpSpPr/>
          <p:nvPr/>
        </p:nvGrpSpPr>
        <p:grpSpPr>
          <a:xfrm rot="0">
            <a:off x="1632506" y="4098210"/>
            <a:ext cx="431374" cy="431374"/>
            <a:chOff x="0" y="0"/>
            <a:chExt cx="575165" cy="575165"/>
          </a:xfrm>
        </p:grpSpPr>
        <p:sp>
          <p:nvSpPr>
            <p:cNvPr id="19" name="Freeform 19"/>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0" name="Freeform 20"/>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8">
              <a:extLst>
                <a:ext uri="{96DAC541-7B7A-43D3-8B79-37D633B846F1}">
                  <asvg:svgBlip xmlns:asvg="http://schemas.microsoft.com/office/drawing/2016/SVG/main" r:embed="rId9"/>
                </a:ext>
              </a:extLst>
            </a:blip>
            <a:stretch>
              <a:fillRect l="-1242" r="-1242"/>
            </a:stretch>
          </a:blipFill>
        </p:spPr>
      </p:sp>
      <p:grpSp>
        <p:nvGrpSpPr>
          <p:cNvPr id="21" name="Group 21"/>
          <p:cNvGrpSpPr/>
          <p:nvPr/>
        </p:nvGrpSpPr>
        <p:grpSpPr>
          <a:xfrm rot="-10800000">
            <a:off x="1061006" y="4098210"/>
            <a:ext cx="431374" cy="431374"/>
            <a:chOff x="0" y="0"/>
            <a:chExt cx="575165" cy="575165"/>
          </a:xfrm>
        </p:grpSpPr>
        <p:sp>
          <p:nvSpPr>
            <p:cNvPr id="22" name="Freeform 22"/>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3" name="Freeform 23"/>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8">
              <a:extLst>
                <a:ext uri="{96DAC541-7B7A-43D3-8B79-37D633B846F1}">
                  <asvg:svgBlip xmlns:asvg="http://schemas.microsoft.com/office/drawing/2016/SVG/main" r:embed="rId9"/>
                </a:ext>
              </a:extLst>
            </a:blip>
            <a:stretch>
              <a:fillRect l="-1242" r="-1242"/>
            </a:stretch>
          </a:blipFill>
        </p:spPr>
      </p:sp>
      <p:grpSp>
        <p:nvGrpSpPr>
          <p:cNvPr id="24" name="Group 24"/>
          <p:cNvGrpSpPr/>
          <p:nvPr/>
        </p:nvGrpSpPr>
        <p:grpSpPr>
          <a:xfrm rot="-5400000">
            <a:off x="624269" y="404407"/>
            <a:ext cx="546735" cy="1795272"/>
            <a:chOff x="0" y="0"/>
            <a:chExt cx="728980" cy="2393696"/>
          </a:xfrm>
        </p:grpSpPr>
        <p:sp>
          <p:nvSpPr>
            <p:cNvPr id="25" name="Freeform 25"/>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6" name="TextBox 26"/>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6564" y="-7586"/>
            <a:ext cx="3685280" cy="5160269"/>
            <a:chOff x="0" y="0"/>
            <a:chExt cx="4913707" cy="6880359"/>
          </a:xfrm>
        </p:grpSpPr>
        <p:sp>
          <p:nvSpPr>
            <p:cNvPr id="3" name="Freeform 3"/>
            <p:cNvSpPr/>
            <p:nvPr/>
          </p:nvSpPr>
          <p:spPr>
            <a:xfrm>
              <a:off x="0" y="0"/>
              <a:ext cx="4913757" cy="6880352"/>
            </a:xfrm>
            <a:custGeom>
              <a:avLst/>
              <a:gdLst/>
              <a:ahLst/>
              <a:cxnLst/>
              <a:rect l="l" t="t" r="r" b="b"/>
              <a:pathLst>
                <a:path w="4913757" h="6880352">
                  <a:moveTo>
                    <a:pt x="0" y="0"/>
                  </a:moveTo>
                  <a:lnTo>
                    <a:pt x="4913757" y="0"/>
                  </a:lnTo>
                  <a:lnTo>
                    <a:pt x="4913757" y="6880352"/>
                  </a:lnTo>
                  <a:lnTo>
                    <a:pt x="0" y="6880352"/>
                  </a:lnTo>
                  <a:lnTo>
                    <a:pt x="0" y="0"/>
                  </a:lnTo>
                  <a:close/>
                </a:path>
              </a:pathLst>
            </a:custGeom>
            <a:blipFill>
              <a:blip r:embed="rId1"/>
              <a:stretch>
                <a:fillRect r="1" b="-33"/>
              </a:stretch>
            </a:blipFill>
          </p:spPr>
        </p:sp>
      </p:grpSp>
      <p:grpSp>
        <p:nvGrpSpPr>
          <p:cNvPr id="4" name="Group 4"/>
          <p:cNvGrpSpPr/>
          <p:nvPr/>
        </p:nvGrpSpPr>
        <p:grpSpPr>
          <a:xfrm rot="0">
            <a:off x="3739877" y="-12530"/>
            <a:ext cx="3413582" cy="5165211"/>
            <a:chOff x="0" y="0"/>
            <a:chExt cx="4551443" cy="6886948"/>
          </a:xfrm>
        </p:grpSpPr>
        <p:sp>
          <p:nvSpPr>
            <p:cNvPr id="5" name="Freeform 5"/>
            <p:cNvSpPr/>
            <p:nvPr/>
          </p:nvSpPr>
          <p:spPr>
            <a:xfrm>
              <a:off x="0" y="0"/>
              <a:ext cx="4551426" cy="6886956"/>
            </a:xfrm>
            <a:custGeom>
              <a:avLst/>
              <a:gdLst/>
              <a:ahLst/>
              <a:cxnLst/>
              <a:rect l="l" t="t" r="r" b="b"/>
              <a:pathLst>
                <a:path w="4551426" h="6886956">
                  <a:moveTo>
                    <a:pt x="0" y="0"/>
                  </a:moveTo>
                  <a:lnTo>
                    <a:pt x="4551426" y="0"/>
                  </a:lnTo>
                  <a:lnTo>
                    <a:pt x="4551426" y="6886956"/>
                  </a:lnTo>
                  <a:lnTo>
                    <a:pt x="0" y="6886956"/>
                  </a:lnTo>
                  <a:lnTo>
                    <a:pt x="0" y="0"/>
                  </a:lnTo>
                  <a:close/>
                </a:path>
              </a:pathLst>
            </a:custGeom>
            <a:blipFill>
              <a:blip r:embed="rId2"/>
              <a:stretch>
                <a:fillRect b="-14"/>
              </a:stretch>
            </a:blipFill>
          </p:spPr>
        </p:sp>
      </p:grpSp>
      <p:grpSp>
        <p:nvGrpSpPr>
          <p:cNvPr id="6" name="Group 6"/>
          <p:cNvGrpSpPr/>
          <p:nvPr/>
        </p:nvGrpSpPr>
        <p:grpSpPr>
          <a:xfrm rot="0">
            <a:off x="10660086" y="6274"/>
            <a:ext cx="7621350" cy="5146407"/>
            <a:chOff x="0" y="0"/>
            <a:chExt cx="10161800" cy="6861876"/>
          </a:xfrm>
        </p:grpSpPr>
        <p:sp>
          <p:nvSpPr>
            <p:cNvPr id="7" name="Freeform 7" descr="15 Eclectic Design and Home Decor Ideas"/>
            <p:cNvSpPr/>
            <p:nvPr/>
          </p:nvSpPr>
          <p:spPr>
            <a:xfrm>
              <a:off x="0" y="0"/>
              <a:ext cx="10161778" cy="6861937"/>
            </a:xfrm>
            <a:custGeom>
              <a:avLst/>
              <a:gdLst/>
              <a:ahLst/>
              <a:cxnLst/>
              <a:rect l="l" t="t" r="r" b="b"/>
              <a:pathLst>
                <a:path w="10161778" h="6861937">
                  <a:moveTo>
                    <a:pt x="0" y="0"/>
                  </a:moveTo>
                  <a:lnTo>
                    <a:pt x="10161778" y="0"/>
                  </a:lnTo>
                  <a:lnTo>
                    <a:pt x="10161778" y="6861937"/>
                  </a:lnTo>
                  <a:lnTo>
                    <a:pt x="0" y="6861937"/>
                  </a:lnTo>
                  <a:lnTo>
                    <a:pt x="0" y="0"/>
                  </a:lnTo>
                  <a:close/>
                </a:path>
              </a:pathLst>
            </a:custGeom>
            <a:blipFill>
              <a:blip r:embed="rId3"/>
              <a:stretch>
                <a:fillRect r="-784" b="-5745"/>
              </a:stretch>
            </a:blipFill>
          </p:spPr>
        </p:sp>
      </p:grpSp>
      <p:grpSp>
        <p:nvGrpSpPr>
          <p:cNvPr id="8" name="Group 8"/>
          <p:cNvGrpSpPr/>
          <p:nvPr/>
        </p:nvGrpSpPr>
        <p:grpSpPr>
          <a:xfrm rot="0">
            <a:off x="16351421" y="5187935"/>
            <a:ext cx="1936579" cy="5111155"/>
            <a:chOff x="0" y="0"/>
            <a:chExt cx="2582105" cy="6814873"/>
          </a:xfrm>
        </p:grpSpPr>
        <p:sp>
          <p:nvSpPr>
            <p:cNvPr id="9" name="Freeform 9"/>
            <p:cNvSpPr/>
            <p:nvPr/>
          </p:nvSpPr>
          <p:spPr>
            <a:xfrm>
              <a:off x="0" y="0"/>
              <a:ext cx="2582164" cy="6814820"/>
            </a:xfrm>
            <a:custGeom>
              <a:avLst/>
              <a:gdLst/>
              <a:ahLst/>
              <a:cxnLst/>
              <a:rect l="l" t="t" r="r" b="b"/>
              <a:pathLst>
                <a:path w="2582164" h="6814820">
                  <a:moveTo>
                    <a:pt x="0" y="0"/>
                  </a:moveTo>
                  <a:lnTo>
                    <a:pt x="2582164" y="0"/>
                  </a:lnTo>
                  <a:lnTo>
                    <a:pt x="2582164" y="6814820"/>
                  </a:lnTo>
                  <a:lnTo>
                    <a:pt x="0" y="6814820"/>
                  </a:lnTo>
                  <a:lnTo>
                    <a:pt x="0" y="0"/>
                  </a:lnTo>
                  <a:close/>
                </a:path>
              </a:pathLst>
            </a:custGeom>
            <a:blipFill>
              <a:blip r:embed="rId4"/>
              <a:stretch>
                <a:fillRect r="-112341"/>
              </a:stretch>
            </a:blipFill>
          </p:spPr>
        </p:sp>
      </p:grpSp>
      <p:grpSp>
        <p:nvGrpSpPr>
          <p:cNvPr id="10" name="Group 10"/>
          <p:cNvGrpSpPr/>
          <p:nvPr/>
        </p:nvGrpSpPr>
        <p:grpSpPr>
          <a:xfrm rot="0">
            <a:off x="11618241" y="5187935"/>
            <a:ext cx="4697339" cy="5137165"/>
            <a:chOff x="0" y="0"/>
            <a:chExt cx="6263119" cy="6849553"/>
          </a:xfrm>
        </p:grpSpPr>
        <p:sp>
          <p:nvSpPr>
            <p:cNvPr id="11" name="Freeform 11"/>
            <p:cNvSpPr/>
            <p:nvPr/>
          </p:nvSpPr>
          <p:spPr>
            <a:xfrm>
              <a:off x="0" y="0"/>
              <a:ext cx="6263132" cy="6849491"/>
            </a:xfrm>
            <a:custGeom>
              <a:avLst/>
              <a:gdLst/>
              <a:ahLst/>
              <a:cxnLst/>
              <a:rect l="l" t="t" r="r" b="b"/>
              <a:pathLst>
                <a:path w="6263132" h="6849491">
                  <a:moveTo>
                    <a:pt x="0" y="0"/>
                  </a:moveTo>
                  <a:lnTo>
                    <a:pt x="6263132" y="0"/>
                  </a:lnTo>
                  <a:lnTo>
                    <a:pt x="6263132" y="6849491"/>
                  </a:lnTo>
                  <a:lnTo>
                    <a:pt x="0" y="6849491"/>
                  </a:lnTo>
                  <a:lnTo>
                    <a:pt x="0" y="0"/>
                  </a:lnTo>
                  <a:close/>
                </a:path>
              </a:pathLst>
            </a:custGeom>
            <a:blipFill>
              <a:blip r:embed="rId5"/>
              <a:stretch>
                <a:fillRect/>
              </a:stretch>
            </a:blipFill>
          </p:spPr>
        </p:sp>
      </p:grpSp>
      <p:grpSp>
        <p:nvGrpSpPr>
          <p:cNvPr id="12" name="Group 12"/>
          <p:cNvGrpSpPr/>
          <p:nvPr/>
        </p:nvGrpSpPr>
        <p:grpSpPr>
          <a:xfrm rot="0">
            <a:off x="7482390" y="5187935"/>
            <a:ext cx="4100010" cy="5125013"/>
            <a:chOff x="0" y="0"/>
            <a:chExt cx="5466680" cy="6833351"/>
          </a:xfrm>
        </p:grpSpPr>
        <p:sp>
          <p:nvSpPr>
            <p:cNvPr id="13" name="Freeform 13"/>
            <p:cNvSpPr/>
            <p:nvPr/>
          </p:nvSpPr>
          <p:spPr>
            <a:xfrm>
              <a:off x="0" y="0"/>
              <a:ext cx="5466715" cy="6833362"/>
            </a:xfrm>
            <a:custGeom>
              <a:avLst/>
              <a:gdLst/>
              <a:ahLst/>
              <a:cxnLst/>
              <a:rect l="l" t="t" r="r" b="b"/>
              <a:pathLst>
                <a:path w="5466715" h="6833362">
                  <a:moveTo>
                    <a:pt x="0" y="0"/>
                  </a:moveTo>
                  <a:lnTo>
                    <a:pt x="5466715" y="0"/>
                  </a:lnTo>
                  <a:lnTo>
                    <a:pt x="5466715" y="6833362"/>
                  </a:lnTo>
                  <a:lnTo>
                    <a:pt x="0" y="6833362"/>
                  </a:lnTo>
                  <a:lnTo>
                    <a:pt x="0" y="0"/>
                  </a:lnTo>
                  <a:close/>
                </a:path>
              </a:pathLst>
            </a:custGeom>
            <a:blipFill>
              <a:blip r:embed="rId6"/>
              <a:stretch>
                <a:fillRect/>
              </a:stretch>
            </a:blipFill>
          </p:spPr>
        </p:sp>
      </p:grpSp>
      <p:grpSp>
        <p:nvGrpSpPr>
          <p:cNvPr id="14" name="Group 14"/>
          <p:cNvGrpSpPr/>
          <p:nvPr/>
        </p:nvGrpSpPr>
        <p:grpSpPr>
          <a:xfrm rot="0">
            <a:off x="7200485" y="6274"/>
            <a:ext cx="3411568" cy="5146407"/>
            <a:chOff x="0" y="0"/>
            <a:chExt cx="4548757" cy="6861876"/>
          </a:xfrm>
        </p:grpSpPr>
        <p:sp>
          <p:nvSpPr>
            <p:cNvPr id="15" name="Freeform 15"/>
            <p:cNvSpPr/>
            <p:nvPr/>
          </p:nvSpPr>
          <p:spPr>
            <a:xfrm>
              <a:off x="0" y="0"/>
              <a:ext cx="4548759" cy="6861937"/>
            </a:xfrm>
            <a:custGeom>
              <a:avLst/>
              <a:gdLst/>
              <a:ahLst/>
              <a:cxnLst/>
              <a:rect l="l" t="t" r="r" b="b"/>
              <a:pathLst>
                <a:path w="4548759" h="6861937">
                  <a:moveTo>
                    <a:pt x="0" y="0"/>
                  </a:moveTo>
                  <a:lnTo>
                    <a:pt x="4548759" y="0"/>
                  </a:lnTo>
                  <a:lnTo>
                    <a:pt x="4548759" y="6861937"/>
                  </a:lnTo>
                  <a:lnTo>
                    <a:pt x="0" y="6861937"/>
                  </a:lnTo>
                  <a:lnTo>
                    <a:pt x="0" y="0"/>
                  </a:lnTo>
                  <a:close/>
                </a:path>
              </a:pathLst>
            </a:custGeom>
            <a:blipFill>
              <a:blip r:embed="rId7"/>
              <a:stretch>
                <a:fillRect r="-99"/>
              </a:stretch>
            </a:blipFill>
          </p:spPr>
        </p:sp>
      </p:grpSp>
      <p:sp>
        <p:nvSpPr>
          <p:cNvPr id="16" name="TextBox 16"/>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Eclectic</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7" name="TextBox 17"/>
          <p:cNvSpPr txBox="1"/>
          <p:nvPr/>
        </p:nvSpPr>
        <p:spPr>
          <a:xfrm>
            <a:off x="1576236" y="6475026"/>
            <a:ext cx="4824564" cy="2492990"/>
          </a:xfrm>
          <a:prstGeom prst="rect">
            <a:avLst/>
          </a:prstGeom>
        </p:spPr>
        <p:txBody>
          <a:bodyPr lIns="0" tIns="0" rIns="0" bIns="0" rtlCol="0" anchor="t">
            <a:spAutoFit/>
          </a:bodyPr>
          <a:lstStyle/>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Eclectic interior design is a style that artfully mixes elements of multiple design styles from different time periods into one space. It involves an informal mix of furnishings and décor, prints, patterns &amp; textures carefully curated. Often, eclectic decor combines bright colours and patterns and mixes in unexpected elements.</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p:txBody>
      </p:sp>
      <p:grpSp>
        <p:nvGrpSpPr>
          <p:cNvPr id="18" name="Group 18"/>
          <p:cNvGrpSpPr/>
          <p:nvPr/>
        </p:nvGrpSpPr>
        <p:grpSpPr>
          <a:xfrm rot="0">
            <a:off x="1632506" y="4098210"/>
            <a:ext cx="431374" cy="431374"/>
            <a:chOff x="0" y="0"/>
            <a:chExt cx="575165" cy="575165"/>
          </a:xfrm>
        </p:grpSpPr>
        <p:sp>
          <p:nvSpPr>
            <p:cNvPr id="19" name="Freeform 19"/>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0" name="Freeform 20"/>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8">
              <a:extLst>
                <a:ext uri="{96DAC541-7B7A-43D3-8B79-37D633B846F1}">
                  <asvg:svgBlip xmlns:asvg="http://schemas.microsoft.com/office/drawing/2016/SVG/main" r:embed="rId9"/>
                </a:ext>
              </a:extLst>
            </a:blip>
            <a:stretch>
              <a:fillRect l="-1242" r="-1242"/>
            </a:stretch>
          </a:blipFill>
        </p:spPr>
      </p:sp>
      <p:grpSp>
        <p:nvGrpSpPr>
          <p:cNvPr id="21" name="Group 21"/>
          <p:cNvGrpSpPr/>
          <p:nvPr/>
        </p:nvGrpSpPr>
        <p:grpSpPr>
          <a:xfrm rot="-10800000">
            <a:off x="1061006" y="4098210"/>
            <a:ext cx="431374" cy="431374"/>
            <a:chOff x="0" y="0"/>
            <a:chExt cx="575165" cy="575165"/>
          </a:xfrm>
        </p:grpSpPr>
        <p:sp>
          <p:nvSpPr>
            <p:cNvPr id="22" name="Freeform 22"/>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3" name="Freeform 23"/>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8">
              <a:extLst>
                <a:ext uri="{96DAC541-7B7A-43D3-8B79-37D633B846F1}">
                  <asvg:svgBlip xmlns:asvg="http://schemas.microsoft.com/office/drawing/2016/SVG/main" r:embed="rId9"/>
                </a:ext>
              </a:extLst>
            </a:blip>
            <a:stretch>
              <a:fillRect l="-1242" r="-1242"/>
            </a:stretch>
          </a:blipFill>
        </p:spPr>
      </p:sp>
      <p:grpSp>
        <p:nvGrpSpPr>
          <p:cNvPr id="24" name="Group 24"/>
          <p:cNvGrpSpPr/>
          <p:nvPr/>
        </p:nvGrpSpPr>
        <p:grpSpPr>
          <a:xfrm rot="-5400000">
            <a:off x="624269" y="404407"/>
            <a:ext cx="546735" cy="1795272"/>
            <a:chOff x="0" y="0"/>
            <a:chExt cx="728980" cy="2393696"/>
          </a:xfrm>
        </p:grpSpPr>
        <p:sp>
          <p:nvSpPr>
            <p:cNvPr id="25" name="Freeform 25"/>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6" name="TextBox 26"/>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8082"/>
            <a:ext cx="7543966" cy="5146783"/>
            <a:chOff x="0" y="0"/>
            <a:chExt cx="10058621" cy="6862377"/>
          </a:xfrm>
        </p:grpSpPr>
        <p:sp>
          <p:nvSpPr>
            <p:cNvPr id="3" name="Freeform 3" descr="How to achieve modern country style interior design | Designbx"/>
            <p:cNvSpPr/>
            <p:nvPr/>
          </p:nvSpPr>
          <p:spPr>
            <a:xfrm>
              <a:off x="0" y="0"/>
              <a:ext cx="10058654" cy="6862318"/>
            </a:xfrm>
            <a:custGeom>
              <a:avLst/>
              <a:gdLst/>
              <a:ahLst/>
              <a:cxnLst/>
              <a:rect l="l" t="t" r="r" b="b"/>
              <a:pathLst>
                <a:path w="10058654" h="6862318">
                  <a:moveTo>
                    <a:pt x="0" y="0"/>
                  </a:moveTo>
                  <a:lnTo>
                    <a:pt x="10058654" y="0"/>
                  </a:lnTo>
                  <a:lnTo>
                    <a:pt x="10058654" y="6862318"/>
                  </a:lnTo>
                  <a:lnTo>
                    <a:pt x="0" y="6862318"/>
                  </a:lnTo>
                  <a:lnTo>
                    <a:pt x="0" y="0"/>
                  </a:lnTo>
                  <a:close/>
                </a:path>
              </a:pathLst>
            </a:custGeom>
            <a:blipFill>
              <a:blip r:embed="rId1"/>
              <a:stretch>
                <a:fillRect l="-2415" r="-5"/>
              </a:stretch>
            </a:blipFill>
          </p:spPr>
        </p:sp>
      </p:grpSp>
      <p:grpSp>
        <p:nvGrpSpPr>
          <p:cNvPr id="4" name="Group 4"/>
          <p:cNvGrpSpPr/>
          <p:nvPr/>
        </p:nvGrpSpPr>
        <p:grpSpPr>
          <a:xfrm rot="0">
            <a:off x="11226673" y="21254"/>
            <a:ext cx="7040328" cy="5133611"/>
            <a:chOff x="0" y="0"/>
            <a:chExt cx="9387104" cy="6844815"/>
          </a:xfrm>
        </p:grpSpPr>
        <p:sp>
          <p:nvSpPr>
            <p:cNvPr id="5" name="Freeform 5" descr="cottage design interior - Online Discount Shop for Electronics, Apparel,  Toys, Books, Games, Computers, Shoes, Jewelry, Watches, Baby Products,  Sports &amp;amp; Outdoors, Office Products, Bed &amp;amp; Bath, Furniture, Tools, Hardware,  Automotive Parts,"/>
            <p:cNvSpPr/>
            <p:nvPr/>
          </p:nvSpPr>
          <p:spPr>
            <a:xfrm>
              <a:off x="0" y="0"/>
              <a:ext cx="9387078" cy="6844792"/>
            </a:xfrm>
            <a:custGeom>
              <a:avLst/>
              <a:gdLst/>
              <a:ahLst/>
              <a:cxnLst/>
              <a:rect l="l" t="t" r="r" b="b"/>
              <a:pathLst>
                <a:path w="9387078" h="6844792">
                  <a:moveTo>
                    <a:pt x="0" y="0"/>
                  </a:moveTo>
                  <a:lnTo>
                    <a:pt x="9387078" y="0"/>
                  </a:lnTo>
                  <a:lnTo>
                    <a:pt x="9387078" y="6844792"/>
                  </a:lnTo>
                  <a:lnTo>
                    <a:pt x="0" y="6844792"/>
                  </a:lnTo>
                  <a:lnTo>
                    <a:pt x="0" y="0"/>
                  </a:lnTo>
                  <a:close/>
                </a:path>
              </a:pathLst>
            </a:custGeom>
            <a:blipFill>
              <a:blip r:embed="rId2"/>
              <a:stretch>
                <a:fillRect l="-5773" r="-10344"/>
              </a:stretch>
            </a:blipFill>
          </p:spPr>
        </p:sp>
      </p:grpSp>
      <p:grpSp>
        <p:nvGrpSpPr>
          <p:cNvPr id="6" name="Group 6"/>
          <p:cNvGrpSpPr/>
          <p:nvPr/>
        </p:nvGrpSpPr>
        <p:grpSpPr>
          <a:xfrm rot="0">
            <a:off x="11256601" y="5202572"/>
            <a:ext cx="7010400" cy="5062492"/>
            <a:chOff x="0" y="0"/>
            <a:chExt cx="9347200" cy="6749989"/>
          </a:xfrm>
        </p:grpSpPr>
        <p:sp>
          <p:nvSpPr>
            <p:cNvPr id="7" name="Freeform 7" descr="21 Rustic Bedroom Interior Design Ideas"/>
            <p:cNvSpPr/>
            <p:nvPr/>
          </p:nvSpPr>
          <p:spPr>
            <a:xfrm>
              <a:off x="0" y="0"/>
              <a:ext cx="9347200" cy="6750050"/>
            </a:xfrm>
            <a:custGeom>
              <a:avLst/>
              <a:gdLst/>
              <a:ahLst/>
              <a:cxnLst/>
              <a:rect l="l" t="t" r="r" b="b"/>
              <a:pathLst>
                <a:path w="9347200" h="6750050">
                  <a:moveTo>
                    <a:pt x="0" y="0"/>
                  </a:moveTo>
                  <a:lnTo>
                    <a:pt x="9347200" y="0"/>
                  </a:lnTo>
                  <a:lnTo>
                    <a:pt x="9347200" y="6750050"/>
                  </a:lnTo>
                  <a:lnTo>
                    <a:pt x="0" y="6750050"/>
                  </a:lnTo>
                  <a:lnTo>
                    <a:pt x="0" y="0"/>
                  </a:lnTo>
                  <a:close/>
                </a:path>
              </a:pathLst>
            </a:custGeom>
            <a:blipFill>
              <a:blip r:embed="rId3"/>
              <a:stretch>
                <a:fillRect r="-12868" b="-28"/>
              </a:stretch>
            </a:blipFill>
          </p:spPr>
        </p:sp>
      </p:grpSp>
      <p:grpSp>
        <p:nvGrpSpPr>
          <p:cNvPr id="8" name="Group 8"/>
          <p:cNvGrpSpPr/>
          <p:nvPr/>
        </p:nvGrpSpPr>
        <p:grpSpPr>
          <a:xfrm rot="0">
            <a:off x="7590237" y="5202572"/>
            <a:ext cx="3611164" cy="5070787"/>
            <a:chOff x="0" y="0"/>
            <a:chExt cx="4814885" cy="6761049"/>
          </a:xfrm>
        </p:grpSpPr>
        <p:sp>
          <p:nvSpPr>
            <p:cNvPr id="9" name="Freeform 9" descr="62 Cozy And Relaxing Farmhouse Bathroom Designs - DigsDigs"/>
            <p:cNvSpPr/>
            <p:nvPr/>
          </p:nvSpPr>
          <p:spPr>
            <a:xfrm>
              <a:off x="0" y="0"/>
              <a:ext cx="4814824" cy="6761099"/>
            </a:xfrm>
            <a:custGeom>
              <a:avLst/>
              <a:gdLst/>
              <a:ahLst/>
              <a:cxnLst/>
              <a:rect l="l" t="t" r="r" b="b"/>
              <a:pathLst>
                <a:path w="4814824" h="6761099">
                  <a:moveTo>
                    <a:pt x="0" y="0"/>
                  </a:moveTo>
                  <a:lnTo>
                    <a:pt x="4814824" y="0"/>
                  </a:lnTo>
                  <a:lnTo>
                    <a:pt x="4814824" y="6761099"/>
                  </a:lnTo>
                  <a:lnTo>
                    <a:pt x="0" y="6761099"/>
                  </a:lnTo>
                  <a:lnTo>
                    <a:pt x="0" y="0"/>
                  </a:lnTo>
                  <a:close/>
                </a:path>
              </a:pathLst>
            </a:custGeom>
            <a:blipFill>
              <a:blip r:embed="rId4"/>
              <a:stretch>
                <a:fillRect r="-13953"/>
              </a:stretch>
            </a:blipFill>
          </p:spPr>
        </p:sp>
      </p:grpSp>
      <p:grpSp>
        <p:nvGrpSpPr>
          <p:cNvPr id="10" name="Group 10"/>
          <p:cNvGrpSpPr/>
          <p:nvPr/>
        </p:nvGrpSpPr>
        <p:grpSpPr>
          <a:xfrm rot="0">
            <a:off x="7590237" y="21254"/>
            <a:ext cx="3590165" cy="5133611"/>
            <a:chOff x="0" y="0"/>
            <a:chExt cx="4786887" cy="6844815"/>
          </a:xfrm>
        </p:grpSpPr>
        <p:sp>
          <p:nvSpPr>
            <p:cNvPr id="11" name="Freeform 11" descr="14 Country Dining Room Ideas - Decoholic"/>
            <p:cNvSpPr/>
            <p:nvPr/>
          </p:nvSpPr>
          <p:spPr>
            <a:xfrm>
              <a:off x="0" y="0"/>
              <a:ext cx="4786884" cy="6844792"/>
            </a:xfrm>
            <a:custGeom>
              <a:avLst/>
              <a:gdLst/>
              <a:ahLst/>
              <a:cxnLst/>
              <a:rect l="l" t="t" r="r" b="b"/>
              <a:pathLst>
                <a:path w="4786884" h="6844792">
                  <a:moveTo>
                    <a:pt x="0" y="0"/>
                  </a:moveTo>
                  <a:lnTo>
                    <a:pt x="4786884" y="0"/>
                  </a:lnTo>
                  <a:lnTo>
                    <a:pt x="4786884" y="6844792"/>
                  </a:lnTo>
                  <a:lnTo>
                    <a:pt x="0" y="6844792"/>
                  </a:lnTo>
                  <a:lnTo>
                    <a:pt x="0" y="0"/>
                  </a:lnTo>
                  <a:close/>
                </a:path>
              </a:pathLst>
            </a:custGeom>
            <a:blipFill>
              <a:blip r:embed="rId5"/>
              <a:stretch>
                <a:fillRect b="-3054"/>
              </a:stretch>
            </a:blipFill>
          </p:spPr>
        </p:sp>
      </p:grpSp>
      <p:grpSp>
        <p:nvGrpSpPr>
          <p:cNvPr id="12" name="Group 12"/>
          <p:cNvGrpSpPr/>
          <p:nvPr/>
        </p:nvGrpSpPr>
        <p:grpSpPr>
          <a:xfrm rot="0">
            <a:off x="1632506" y="4098210"/>
            <a:ext cx="431374" cy="431374"/>
            <a:chOff x="0" y="0"/>
            <a:chExt cx="575165" cy="575165"/>
          </a:xfrm>
        </p:grpSpPr>
        <p:sp>
          <p:nvSpPr>
            <p:cNvPr id="13" name="Freeform 13"/>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4" name="Freeform 14"/>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grpSp>
        <p:nvGrpSpPr>
          <p:cNvPr id="15" name="Group 15"/>
          <p:cNvGrpSpPr/>
          <p:nvPr/>
        </p:nvGrpSpPr>
        <p:grpSpPr>
          <a:xfrm rot="-10800000">
            <a:off x="1061006" y="4098210"/>
            <a:ext cx="431374" cy="431374"/>
            <a:chOff x="0" y="0"/>
            <a:chExt cx="575165" cy="575165"/>
          </a:xfrm>
        </p:grpSpPr>
        <p:sp>
          <p:nvSpPr>
            <p:cNvPr id="16" name="Freeform 16"/>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7" name="Freeform 17"/>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sp>
        <p:nvSpPr>
          <p:cNvPr id="18" name="TextBox 18"/>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Country</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9" name="TextBox 19"/>
          <p:cNvSpPr txBox="1"/>
          <p:nvPr/>
        </p:nvSpPr>
        <p:spPr>
          <a:xfrm>
            <a:off x="1576236" y="6475026"/>
            <a:ext cx="4824564" cy="3046988"/>
          </a:xfrm>
          <a:prstGeom prst="rect">
            <a:avLst/>
          </a:prstGeom>
        </p:spPr>
        <p:txBody>
          <a:bodyPr lIns="0" tIns="0" rIns="0" bIns="0" rtlCol="0" anchor="t">
            <a:spAutoFit/>
          </a:bodyPr>
          <a:lstStyle/>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Country-style design refers to a broad style of home design, drawing their inspiration from traditional barn, cabin, and farmhouse designs which reflects the importance of people and gatherings, creating a cosy and nostalgic feeling that turns a house into a home. These homes are made with natural materials, particularly wood, celebrating the life outdoors. The colour palette incorporates pastels and bright colours.</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p:txBody>
      </p:sp>
      <p:grpSp>
        <p:nvGrpSpPr>
          <p:cNvPr id="20" name="Group 20"/>
          <p:cNvGrpSpPr/>
          <p:nvPr/>
        </p:nvGrpSpPr>
        <p:grpSpPr>
          <a:xfrm rot="-5400000">
            <a:off x="624269" y="404407"/>
            <a:ext cx="546735" cy="1795272"/>
            <a:chOff x="0" y="0"/>
            <a:chExt cx="728980" cy="2393696"/>
          </a:xfrm>
        </p:grpSpPr>
        <p:sp>
          <p:nvSpPr>
            <p:cNvPr id="21" name="Freeform 21"/>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2" name="TextBox 22"/>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463" y="0"/>
            <a:ext cx="3590460" cy="5122057"/>
            <a:chOff x="0" y="0"/>
            <a:chExt cx="4787280" cy="6829409"/>
          </a:xfrm>
        </p:grpSpPr>
        <p:sp>
          <p:nvSpPr>
            <p:cNvPr id="3" name="Freeform 3"/>
            <p:cNvSpPr/>
            <p:nvPr/>
          </p:nvSpPr>
          <p:spPr>
            <a:xfrm>
              <a:off x="0" y="0"/>
              <a:ext cx="4787265" cy="6829425"/>
            </a:xfrm>
            <a:custGeom>
              <a:avLst/>
              <a:gdLst/>
              <a:ahLst/>
              <a:cxnLst/>
              <a:rect l="l" t="t" r="r" b="b"/>
              <a:pathLst>
                <a:path w="4787265" h="6829425">
                  <a:moveTo>
                    <a:pt x="0" y="0"/>
                  </a:moveTo>
                  <a:lnTo>
                    <a:pt x="4787265" y="0"/>
                  </a:lnTo>
                  <a:lnTo>
                    <a:pt x="4787265" y="6829425"/>
                  </a:lnTo>
                  <a:lnTo>
                    <a:pt x="0" y="6829425"/>
                  </a:lnTo>
                  <a:lnTo>
                    <a:pt x="0" y="0"/>
                  </a:lnTo>
                  <a:close/>
                </a:path>
              </a:pathLst>
            </a:custGeom>
            <a:blipFill>
              <a:blip r:embed="rId1"/>
              <a:stretch>
                <a:fillRect b="-5146"/>
              </a:stretch>
            </a:blipFill>
          </p:spPr>
        </p:sp>
      </p:grpSp>
      <p:grpSp>
        <p:nvGrpSpPr>
          <p:cNvPr id="4" name="Group 4"/>
          <p:cNvGrpSpPr/>
          <p:nvPr/>
        </p:nvGrpSpPr>
        <p:grpSpPr>
          <a:xfrm rot="0">
            <a:off x="10541856" y="0"/>
            <a:ext cx="7730684" cy="5137784"/>
            <a:chOff x="0" y="0"/>
            <a:chExt cx="10307579" cy="6850379"/>
          </a:xfrm>
        </p:grpSpPr>
        <p:sp>
          <p:nvSpPr>
            <p:cNvPr id="5" name="Freeform 5" descr="contemporary interior design"/>
            <p:cNvSpPr/>
            <p:nvPr/>
          </p:nvSpPr>
          <p:spPr>
            <a:xfrm>
              <a:off x="0" y="0"/>
              <a:ext cx="10307574" cy="6850380"/>
            </a:xfrm>
            <a:custGeom>
              <a:avLst/>
              <a:gdLst/>
              <a:ahLst/>
              <a:cxnLst/>
              <a:rect l="l" t="t" r="r" b="b"/>
              <a:pathLst>
                <a:path w="10307574" h="6850380">
                  <a:moveTo>
                    <a:pt x="0" y="0"/>
                  </a:moveTo>
                  <a:lnTo>
                    <a:pt x="10307574" y="0"/>
                  </a:lnTo>
                  <a:lnTo>
                    <a:pt x="10307574" y="6850380"/>
                  </a:lnTo>
                  <a:lnTo>
                    <a:pt x="0" y="6850380"/>
                  </a:lnTo>
                  <a:lnTo>
                    <a:pt x="0" y="0"/>
                  </a:lnTo>
                  <a:close/>
                </a:path>
              </a:pathLst>
            </a:custGeom>
            <a:blipFill>
              <a:blip r:embed="rId2"/>
              <a:stretch>
                <a:fillRect/>
              </a:stretch>
            </a:blipFill>
          </p:spPr>
        </p:sp>
      </p:grpSp>
      <p:grpSp>
        <p:nvGrpSpPr>
          <p:cNvPr id="6" name="Group 6"/>
          <p:cNvGrpSpPr/>
          <p:nvPr/>
        </p:nvGrpSpPr>
        <p:grpSpPr>
          <a:xfrm rot="0">
            <a:off x="3634350" y="-8795"/>
            <a:ext cx="6859301" cy="5122057"/>
            <a:chOff x="0" y="0"/>
            <a:chExt cx="9145735" cy="6829409"/>
          </a:xfrm>
        </p:grpSpPr>
        <p:sp>
          <p:nvSpPr>
            <p:cNvPr id="7" name="Freeform 7"/>
            <p:cNvSpPr/>
            <p:nvPr/>
          </p:nvSpPr>
          <p:spPr>
            <a:xfrm>
              <a:off x="0" y="0"/>
              <a:ext cx="9145778" cy="6829425"/>
            </a:xfrm>
            <a:custGeom>
              <a:avLst/>
              <a:gdLst/>
              <a:ahLst/>
              <a:cxnLst/>
              <a:rect l="l" t="t" r="r" b="b"/>
              <a:pathLst>
                <a:path w="9145778" h="6829425">
                  <a:moveTo>
                    <a:pt x="0" y="0"/>
                  </a:moveTo>
                  <a:lnTo>
                    <a:pt x="9145778" y="0"/>
                  </a:lnTo>
                  <a:lnTo>
                    <a:pt x="9145778" y="6829425"/>
                  </a:lnTo>
                  <a:lnTo>
                    <a:pt x="0" y="6829425"/>
                  </a:lnTo>
                  <a:lnTo>
                    <a:pt x="0" y="0"/>
                  </a:lnTo>
                  <a:close/>
                </a:path>
              </a:pathLst>
            </a:custGeom>
            <a:blipFill>
              <a:blip r:embed="rId3"/>
              <a:stretch>
                <a:fillRect t="-2209" b="-2112"/>
              </a:stretch>
            </a:blipFill>
          </p:spPr>
        </p:sp>
      </p:grpSp>
      <p:grpSp>
        <p:nvGrpSpPr>
          <p:cNvPr id="8" name="Group 8"/>
          <p:cNvGrpSpPr/>
          <p:nvPr/>
        </p:nvGrpSpPr>
        <p:grpSpPr>
          <a:xfrm rot="0">
            <a:off x="11945123" y="5173738"/>
            <a:ext cx="6342877" cy="5092556"/>
            <a:chOff x="0" y="0"/>
            <a:chExt cx="8457169" cy="6790075"/>
          </a:xfrm>
        </p:grpSpPr>
        <p:sp>
          <p:nvSpPr>
            <p:cNvPr id="9" name="Freeform 9"/>
            <p:cNvSpPr/>
            <p:nvPr/>
          </p:nvSpPr>
          <p:spPr>
            <a:xfrm>
              <a:off x="0" y="0"/>
              <a:ext cx="8457184" cy="6790055"/>
            </a:xfrm>
            <a:custGeom>
              <a:avLst/>
              <a:gdLst/>
              <a:ahLst/>
              <a:cxnLst/>
              <a:rect l="l" t="t" r="r" b="b"/>
              <a:pathLst>
                <a:path w="8457184" h="6790055">
                  <a:moveTo>
                    <a:pt x="0" y="0"/>
                  </a:moveTo>
                  <a:lnTo>
                    <a:pt x="8457184" y="0"/>
                  </a:lnTo>
                  <a:lnTo>
                    <a:pt x="8457184" y="6790055"/>
                  </a:lnTo>
                  <a:lnTo>
                    <a:pt x="0" y="6790055"/>
                  </a:lnTo>
                  <a:lnTo>
                    <a:pt x="0" y="0"/>
                  </a:lnTo>
                  <a:close/>
                </a:path>
              </a:pathLst>
            </a:custGeom>
            <a:blipFill>
              <a:blip r:embed="rId4"/>
              <a:stretch>
                <a:fillRect r="-1987"/>
              </a:stretch>
            </a:blipFill>
          </p:spPr>
        </p:sp>
      </p:grpSp>
      <p:grpSp>
        <p:nvGrpSpPr>
          <p:cNvPr id="10" name="Group 10"/>
          <p:cNvGrpSpPr/>
          <p:nvPr/>
        </p:nvGrpSpPr>
        <p:grpSpPr>
          <a:xfrm rot="0">
            <a:off x="7603349" y="5173738"/>
            <a:ext cx="4287421" cy="5107078"/>
            <a:chOff x="0" y="0"/>
            <a:chExt cx="5716561" cy="6809437"/>
          </a:xfrm>
        </p:grpSpPr>
        <p:sp>
          <p:nvSpPr>
            <p:cNvPr id="11" name="Freeform 11"/>
            <p:cNvSpPr/>
            <p:nvPr/>
          </p:nvSpPr>
          <p:spPr>
            <a:xfrm>
              <a:off x="0" y="0"/>
              <a:ext cx="5716524" cy="6809486"/>
            </a:xfrm>
            <a:custGeom>
              <a:avLst/>
              <a:gdLst/>
              <a:ahLst/>
              <a:cxnLst/>
              <a:rect l="l" t="t" r="r" b="b"/>
              <a:pathLst>
                <a:path w="5716524" h="6809486">
                  <a:moveTo>
                    <a:pt x="0" y="0"/>
                  </a:moveTo>
                  <a:lnTo>
                    <a:pt x="5716524" y="0"/>
                  </a:lnTo>
                  <a:lnTo>
                    <a:pt x="5716524" y="6809486"/>
                  </a:lnTo>
                  <a:lnTo>
                    <a:pt x="0" y="6809486"/>
                  </a:lnTo>
                  <a:lnTo>
                    <a:pt x="0" y="0"/>
                  </a:lnTo>
                  <a:close/>
                </a:path>
              </a:pathLst>
            </a:custGeom>
            <a:blipFill>
              <a:blip r:embed="rId5"/>
              <a:stretch>
                <a:fillRect r="-43"/>
              </a:stretch>
            </a:blipFill>
          </p:spPr>
        </p:sp>
      </p:grpSp>
      <p:sp>
        <p:nvSpPr>
          <p:cNvPr id="12" name="TextBox 12"/>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Contemporary</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1576236" y="6475026"/>
            <a:ext cx="4824564" cy="2492990"/>
          </a:xfrm>
          <a:prstGeom prst="rect">
            <a:avLst/>
          </a:prstGeom>
        </p:spPr>
        <p:txBody>
          <a:bodyPr lIns="0" tIns="0" rIns="0" bIns="0" rtlCol="0" anchor="t">
            <a:spAutoFit/>
          </a:bodyPr>
          <a:lstStyle/>
          <a:p>
            <a:pPr algn="just">
              <a:lnSpc>
                <a:spcPts val="216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Contemporary style </a:t>
            </a:r>
            <a:r>
              <a:rPr lang="en-US" sz="1800">
                <a:solidFill>
                  <a:srgbClr val="373737"/>
                </a:solidFill>
                <a:latin typeface="Montserrat" panose="00000500000000000000"/>
                <a:ea typeface="Montserrat" panose="00000500000000000000"/>
                <a:cs typeface="Montserrat" panose="00000500000000000000"/>
                <a:sym typeface="Montserrat" panose="00000500000000000000"/>
              </a:rPr>
              <a:t>refers to “of the moment,” and </a:t>
            </a:r>
            <a:r>
              <a:rPr lang="en-US" sz="1800">
                <a:solidFill>
                  <a:srgbClr val="000000"/>
                </a:solidFill>
                <a:latin typeface="Montserrat" panose="00000500000000000000"/>
                <a:ea typeface="Montserrat" panose="00000500000000000000"/>
                <a:cs typeface="Montserrat" panose="00000500000000000000"/>
                <a:sym typeface="Montserrat" panose="00000500000000000000"/>
              </a:rPr>
              <a:t>does not encapsulate a specific philosophy of design but is instead a blanket term given to describe the interior design trends of today, </a:t>
            </a:r>
            <a:r>
              <a:rPr lang="en-US" sz="1800">
                <a:solidFill>
                  <a:srgbClr val="373737"/>
                </a:solidFill>
                <a:latin typeface="Montserrat" panose="00000500000000000000"/>
                <a:ea typeface="Montserrat" panose="00000500000000000000"/>
                <a:cs typeface="Montserrat" panose="00000500000000000000"/>
                <a:sym typeface="Montserrat" panose="00000500000000000000"/>
              </a:rPr>
              <a:t>while paying homage to the past. Dating back to the 1970’s, contemporary style is truly unique as it borrows elements from several other design styles. </a:t>
            </a:r>
            <a:endParaRPr lang="en-US" sz="1800">
              <a:solidFill>
                <a:srgbClr val="373737"/>
              </a:solidFill>
              <a:latin typeface="Montserrat" panose="00000500000000000000"/>
              <a:ea typeface="Montserrat" panose="00000500000000000000"/>
              <a:cs typeface="Montserrat" panose="00000500000000000000"/>
              <a:sym typeface="Montserrat" panose="00000500000000000000"/>
            </a:endParaRPr>
          </a:p>
        </p:txBody>
      </p:sp>
      <p:grpSp>
        <p:nvGrpSpPr>
          <p:cNvPr id="14" name="Group 14"/>
          <p:cNvGrpSpPr/>
          <p:nvPr/>
        </p:nvGrpSpPr>
        <p:grpSpPr>
          <a:xfrm rot="0">
            <a:off x="1632506" y="4098210"/>
            <a:ext cx="431374" cy="431374"/>
            <a:chOff x="0" y="0"/>
            <a:chExt cx="575165" cy="575165"/>
          </a:xfrm>
        </p:grpSpPr>
        <p:sp>
          <p:nvSpPr>
            <p:cNvPr id="15" name="Freeform 1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6" name="Freeform 16"/>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grpSp>
        <p:nvGrpSpPr>
          <p:cNvPr id="17" name="Group 17"/>
          <p:cNvGrpSpPr/>
          <p:nvPr/>
        </p:nvGrpSpPr>
        <p:grpSpPr>
          <a:xfrm rot="-10800000">
            <a:off x="1061006" y="4098210"/>
            <a:ext cx="431374" cy="431374"/>
            <a:chOff x="0" y="0"/>
            <a:chExt cx="575165" cy="575165"/>
          </a:xfrm>
        </p:grpSpPr>
        <p:sp>
          <p:nvSpPr>
            <p:cNvPr id="18" name="Freeform 1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9" name="Freeform 19"/>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grpSp>
        <p:nvGrpSpPr>
          <p:cNvPr id="20" name="Group 20"/>
          <p:cNvGrpSpPr/>
          <p:nvPr/>
        </p:nvGrpSpPr>
        <p:grpSpPr>
          <a:xfrm rot="-5400000">
            <a:off x="624269" y="404407"/>
            <a:ext cx="546735" cy="1795272"/>
            <a:chOff x="0" y="0"/>
            <a:chExt cx="728980" cy="2393696"/>
          </a:xfrm>
        </p:grpSpPr>
        <p:sp>
          <p:nvSpPr>
            <p:cNvPr id="21" name="Freeform 21"/>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2" name="TextBox 22"/>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7601387" y="-26453"/>
            <a:ext cx="3639771" cy="5139009"/>
            <a:chOff x="0" y="0"/>
            <a:chExt cx="4853028" cy="6852012"/>
          </a:xfrm>
        </p:grpSpPr>
        <p:sp>
          <p:nvSpPr>
            <p:cNvPr id="3" name="Freeform 3" descr="Art Deco Design Style: Everything You Need To Know"/>
            <p:cNvSpPr/>
            <p:nvPr/>
          </p:nvSpPr>
          <p:spPr>
            <a:xfrm>
              <a:off x="0" y="0"/>
              <a:ext cx="4853051" cy="6852031"/>
            </a:xfrm>
            <a:custGeom>
              <a:avLst/>
              <a:gdLst/>
              <a:ahLst/>
              <a:cxnLst/>
              <a:rect l="l" t="t" r="r" b="b"/>
              <a:pathLst>
                <a:path w="4853051" h="6852031">
                  <a:moveTo>
                    <a:pt x="0" y="0"/>
                  </a:moveTo>
                  <a:lnTo>
                    <a:pt x="4853051" y="0"/>
                  </a:lnTo>
                  <a:lnTo>
                    <a:pt x="4853051" y="6852031"/>
                  </a:lnTo>
                  <a:lnTo>
                    <a:pt x="0" y="6852031"/>
                  </a:lnTo>
                  <a:lnTo>
                    <a:pt x="0" y="0"/>
                  </a:lnTo>
                  <a:close/>
                </a:path>
              </a:pathLst>
            </a:custGeom>
            <a:blipFill>
              <a:blip r:embed="rId1"/>
              <a:stretch>
                <a:fillRect t="-4319" b="-1919"/>
              </a:stretch>
            </a:blipFill>
          </p:spPr>
        </p:sp>
      </p:grpSp>
      <p:grpSp>
        <p:nvGrpSpPr>
          <p:cNvPr id="4" name="Group 4"/>
          <p:cNvGrpSpPr/>
          <p:nvPr/>
        </p:nvGrpSpPr>
        <p:grpSpPr>
          <a:xfrm rot="0">
            <a:off x="15510750" y="-26453"/>
            <a:ext cx="2777250" cy="5148510"/>
            <a:chOff x="0" y="0"/>
            <a:chExt cx="3703000" cy="6864680"/>
          </a:xfrm>
        </p:grpSpPr>
        <p:sp>
          <p:nvSpPr>
            <p:cNvPr id="5" name="Freeform 5" descr="This contains an image of: {{ pinTitle }}"/>
            <p:cNvSpPr/>
            <p:nvPr/>
          </p:nvSpPr>
          <p:spPr>
            <a:xfrm>
              <a:off x="0" y="0"/>
              <a:ext cx="3702939" cy="6864731"/>
            </a:xfrm>
            <a:custGeom>
              <a:avLst/>
              <a:gdLst/>
              <a:ahLst/>
              <a:cxnLst/>
              <a:rect l="l" t="t" r="r" b="b"/>
              <a:pathLst>
                <a:path w="3702939" h="6864731">
                  <a:moveTo>
                    <a:pt x="0" y="0"/>
                  </a:moveTo>
                  <a:lnTo>
                    <a:pt x="3702939" y="0"/>
                  </a:lnTo>
                  <a:lnTo>
                    <a:pt x="3702939" y="6864731"/>
                  </a:lnTo>
                  <a:lnTo>
                    <a:pt x="0" y="6864731"/>
                  </a:lnTo>
                  <a:lnTo>
                    <a:pt x="0" y="0"/>
                  </a:lnTo>
                  <a:close/>
                </a:path>
              </a:pathLst>
            </a:custGeom>
            <a:blipFill>
              <a:blip r:embed="rId2"/>
              <a:stretch>
                <a:fillRect l="-7005" r="-13185" b="-1919"/>
              </a:stretch>
            </a:blipFill>
          </p:spPr>
        </p:sp>
      </p:grpSp>
      <p:grpSp>
        <p:nvGrpSpPr>
          <p:cNvPr id="6" name="Group 6"/>
          <p:cNvGrpSpPr/>
          <p:nvPr/>
        </p:nvGrpSpPr>
        <p:grpSpPr>
          <a:xfrm rot="0">
            <a:off x="3982926" y="-35954"/>
            <a:ext cx="3586114" cy="5148510"/>
            <a:chOff x="0" y="0"/>
            <a:chExt cx="4781485" cy="6864680"/>
          </a:xfrm>
        </p:grpSpPr>
        <p:sp>
          <p:nvSpPr>
            <p:cNvPr id="7" name="Freeform 7"/>
            <p:cNvSpPr/>
            <p:nvPr/>
          </p:nvSpPr>
          <p:spPr>
            <a:xfrm>
              <a:off x="0" y="0"/>
              <a:ext cx="4781423" cy="6864731"/>
            </a:xfrm>
            <a:custGeom>
              <a:avLst/>
              <a:gdLst/>
              <a:ahLst/>
              <a:cxnLst/>
              <a:rect l="l" t="t" r="r" b="b"/>
              <a:pathLst>
                <a:path w="4781423" h="6864731">
                  <a:moveTo>
                    <a:pt x="0" y="0"/>
                  </a:moveTo>
                  <a:lnTo>
                    <a:pt x="4781423" y="0"/>
                  </a:lnTo>
                  <a:lnTo>
                    <a:pt x="4781423" y="6864731"/>
                  </a:lnTo>
                  <a:lnTo>
                    <a:pt x="0" y="6864731"/>
                  </a:lnTo>
                  <a:lnTo>
                    <a:pt x="0" y="0"/>
                  </a:lnTo>
                  <a:close/>
                </a:path>
              </a:pathLst>
            </a:custGeom>
            <a:blipFill>
              <a:blip r:embed="rId3"/>
              <a:stretch>
                <a:fillRect r="-1" b="-9971"/>
              </a:stretch>
            </a:blipFill>
          </p:spPr>
        </p:sp>
      </p:grpSp>
      <p:grpSp>
        <p:nvGrpSpPr>
          <p:cNvPr id="8" name="Group 8"/>
          <p:cNvGrpSpPr/>
          <p:nvPr/>
        </p:nvGrpSpPr>
        <p:grpSpPr>
          <a:xfrm rot="0">
            <a:off x="0" y="-35956"/>
            <a:ext cx="3954351" cy="5148512"/>
            <a:chOff x="0" y="0"/>
            <a:chExt cx="5272468" cy="6864683"/>
          </a:xfrm>
        </p:grpSpPr>
        <p:sp>
          <p:nvSpPr>
            <p:cNvPr id="9" name="Freeform 9"/>
            <p:cNvSpPr/>
            <p:nvPr/>
          </p:nvSpPr>
          <p:spPr>
            <a:xfrm>
              <a:off x="0" y="0"/>
              <a:ext cx="5272481" cy="6864731"/>
            </a:xfrm>
            <a:custGeom>
              <a:avLst/>
              <a:gdLst/>
              <a:ahLst/>
              <a:cxnLst/>
              <a:rect l="l" t="t" r="r" b="b"/>
              <a:pathLst>
                <a:path w="5272481" h="6864731">
                  <a:moveTo>
                    <a:pt x="0" y="0"/>
                  </a:moveTo>
                  <a:lnTo>
                    <a:pt x="5272481" y="0"/>
                  </a:lnTo>
                  <a:lnTo>
                    <a:pt x="5272481" y="6864731"/>
                  </a:lnTo>
                  <a:lnTo>
                    <a:pt x="0" y="6864731"/>
                  </a:lnTo>
                  <a:lnTo>
                    <a:pt x="0" y="0"/>
                  </a:lnTo>
                  <a:close/>
                </a:path>
              </a:pathLst>
            </a:custGeom>
            <a:blipFill>
              <a:blip r:embed="rId4"/>
              <a:stretch>
                <a:fillRect l="-233" t="-3111" b="-1991"/>
              </a:stretch>
            </a:blipFill>
          </p:spPr>
        </p:sp>
      </p:grpSp>
      <p:grpSp>
        <p:nvGrpSpPr>
          <p:cNvPr id="10" name="Group 10"/>
          <p:cNvGrpSpPr/>
          <p:nvPr/>
        </p:nvGrpSpPr>
        <p:grpSpPr>
          <a:xfrm rot="0">
            <a:off x="10751906" y="5172341"/>
            <a:ext cx="4335693" cy="5114658"/>
            <a:chOff x="0" y="0"/>
            <a:chExt cx="5780924" cy="6819544"/>
          </a:xfrm>
        </p:grpSpPr>
        <p:sp>
          <p:nvSpPr>
            <p:cNvPr id="11" name="Freeform 11"/>
            <p:cNvSpPr/>
            <p:nvPr/>
          </p:nvSpPr>
          <p:spPr>
            <a:xfrm>
              <a:off x="0" y="0"/>
              <a:ext cx="5780913" cy="6819519"/>
            </a:xfrm>
            <a:custGeom>
              <a:avLst/>
              <a:gdLst/>
              <a:ahLst/>
              <a:cxnLst/>
              <a:rect l="l" t="t" r="r" b="b"/>
              <a:pathLst>
                <a:path w="5780913" h="6819519">
                  <a:moveTo>
                    <a:pt x="0" y="0"/>
                  </a:moveTo>
                  <a:lnTo>
                    <a:pt x="5780913" y="0"/>
                  </a:lnTo>
                  <a:lnTo>
                    <a:pt x="5780913" y="6819519"/>
                  </a:lnTo>
                  <a:lnTo>
                    <a:pt x="0" y="6819519"/>
                  </a:lnTo>
                  <a:lnTo>
                    <a:pt x="0" y="0"/>
                  </a:lnTo>
                  <a:close/>
                </a:path>
              </a:pathLst>
            </a:custGeom>
            <a:blipFill>
              <a:blip r:embed="rId5"/>
              <a:stretch>
                <a:fillRect b="-13027"/>
              </a:stretch>
            </a:blipFill>
          </p:spPr>
        </p:sp>
      </p:grpSp>
      <p:grpSp>
        <p:nvGrpSpPr>
          <p:cNvPr id="12" name="Group 12"/>
          <p:cNvGrpSpPr/>
          <p:nvPr/>
        </p:nvGrpSpPr>
        <p:grpSpPr>
          <a:xfrm rot="0">
            <a:off x="11273505" y="-35954"/>
            <a:ext cx="4204897" cy="5149819"/>
            <a:chOff x="0" y="0"/>
            <a:chExt cx="5606529" cy="6866425"/>
          </a:xfrm>
        </p:grpSpPr>
        <p:sp>
          <p:nvSpPr>
            <p:cNvPr id="13" name="Freeform 13"/>
            <p:cNvSpPr/>
            <p:nvPr/>
          </p:nvSpPr>
          <p:spPr>
            <a:xfrm>
              <a:off x="0" y="0"/>
              <a:ext cx="5606542" cy="6866382"/>
            </a:xfrm>
            <a:custGeom>
              <a:avLst/>
              <a:gdLst/>
              <a:ahLst/>
              <a:cxnLst/>
              <a:rect l="l" t="t" r="r" b="b"/>
              <a:pathLst>
                <a:path w="5606542" h="6866382">
                  <a:moveTo>
                    <a:pt x="0" y="0"/>
                  </a:moveTo>
                  <a:lnTo>
                    <a:pt x="5606542" y="0"/>
                  </a:lnTo>
                  <a:lnTo>
                    <a:pt x="5606542" y="6866382"/>
                  </a:lnTo>
                  <a:lnTo>
                    <a:pt x="0" y="6866382"/>
                  </a:lnTo>
                  <a:lnTo>
                    <a:pt x="0" y="0"/>
                  </a:lnTo>
                  <a:close/>
                </a:path>
              </a:pathLst>
            </a:custGeom>
            <a:blipFill>
              <a:blip r:embed="rId6"/>
              <a:stretch>
                <a:fillRect b="-1920"/>
              </a:stretch>
            </a:blipFill>
          </p:spPr>
        </p:sp>
      </p:grpSp>
      <p:grpSp>
        <p:nvGrpSpPr>
          <p:cNvPr id="14" name="Group 14"/>
          <p:cNvGrpSpPr/>
          <p:nvPr/>
        </p:nvGrpSpPr>
        <p:grpSpPr>
          <a:xfrm rot="0">
            <a:off x="15122974" y="5178175"/>
            <a:ext cx="3165025" cy="5108826"/>
            <a:chOff x="0" y="0"/>
            <a:chExt cx="4220033" cy="6811768"/>
          </a:xfrm>
        </p:grpSpPr>
        <p:sp>
          <p:nvSpPr>
            <p:cNvPr id="15" name="Freeform 15"/>
            <p:cNvSpPr/>
            <p:nvPr/>
          </p:nvSpPr>
          <p:spPr>
            <a:xfrm>
              <a:off x="0" y="0"/>
              <a:ext cx="4220083" cy="6811772"/>
            </a:xfrm>
            <a:custGeom>
              <a:avLst/>
              <a:gdLst/>
              <a:ahLst/>
              <a:cxnLst/>
              <a:rect l="l" t="t" r="r" b="b"/>
              <a:pathLst>
                <a:path w="4220083" h="6811772">
                  <a:moveTo>
                    <a:pt x="0" y="0"/>
                  </a:moveTo>
                  <a:lnTo>
                    <a:pt x="4220083" y="0"/>
                  </a:lnTo>
                  <a:lnTo>
                    <a:pt x="4220083" y="6811772"/>
                  </a:lnTo>
                  <a:lnTo>
                    <a:pt x="0" y="6811772"/>
                  </a:lnTo>
                  <a:lnTo>
                    <a:pt x="0" y="0"/>
                  </a:lnTo>
                  <a:close/>
                </a:path>
              </a:pathLst>
            </a:custGeom>
            <a:blipFill>
              <a:blip r:embed="rId7"/>
              <a:stretch>
                <a:fillRect l="-54613" r="-22922" b="-9988"/>
              </a:stretch>
            </a:blipFill>
          </p:spPr>
        </p:sp>
      </p:grpSp>
      <p:grpSp>
        <p:nvGrpSpPr>
          <p:cNvPr id="16" name="Group 16"/>
          <p:cNvGrpSpPr/>
          <p:nvPr/>
        </p:nvGrpSpPr>
        <p:grpSpPr>
          <a:xfrm rot="0">
            <a:off x="7611018" y="5143501"/>
            <a:ext cx="3105512" cy="5143500"/>
            <a:chOff x="0" y="0"/>
            <a:chExt cx="4140683" cy="6858000"/>
          </a:xfrm>
        </p:grpSpPr>
        <p:sp>
          <p:nvSpPr>
            <p:cNvPr id="17" name="Freeform 17"/>
            <p:cNvSpPr/>
            <p:nvPr/>
          </p:nvSpPr>
          <p:spPr>
            <a:xfrm>
              <a:off x="0" y="0"/>
              <a:ext cx="4140708" cy="6858000"/>
            </a:xfrm>
            <a:custGeom>
              <a:avLst/>
              <a:gdLst/>
              <a:ahLst/>
              <a:cxnLst/>
              <a:rect l="l" t="t" r="r" b="b"/>
              <a:pathLst>
                <a:path w="4140708" h="6858000">
                  <a:moveTo>
                    <a:pt x="0" y="0"/>
                  </a:moveTo>
                  <a:lnTo>
                    <a:pt x="4140708" y="0"/>
                  </a:lnTo>
                  <a:lnTo>
                    <a:pt x="4140708" y="6858000"/>
                  </a:lnTo>
                  <a:lnTo>
                    <a:pt x="0" y="6858000"/>
                  </a:lnTo>
                  <a:lnTo>
                    <a:pt x="0" y="0"/>
                  </a:lnTo>
                  <a:close/>
                </a:path>
              </a:pathLst>
            </a:custGeom>
            <a:blipFill>
              <a:blip r:embed="rId8"/>
              <a:stretch>
                <a:fillRect l="-28132" b="-18971"/>
              </a:stretch>
            </a:blipFill>
          </p:spPr>
        </p:sp>
      </p:grpSp>
      <p:sp>
        <p:nvSpPr>
          <p:cNvPr id="18" name="TextBox 18"/>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Art Deco</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9" name="TextBox 19"/>
          <p:cNvSpPr txBox="1"/>
          <p:nvPr/>
        </p:nvSpPr>
        <p:spPr>
          <a:xfrm>
            <a:off x="1576236" y="6475026"/>
            <a:ext cx="4824564" cy="3323987"/>
          </a:xfrm>
          <a:prstGeom prst="rect">
            <a:avLst/>
          </a:prstGeom>
        </p:spPr>
        <p:txBody>
          <a:bodyPr lIns="0" tIns="0" rIns="0" bIns="0" rtlCol="0" anchor="t">
            <a:spAutoFit/>
          </a:bodyPr>
          <a:lstStyle/>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Art Deco, short for Arts Décoratifs style of the 1920s and '30s</a:t>
            </a:r>
            <a:r>
              <a:rPr lang="en-US" sz="1800">
                <a:solidFill>
                  <a:srgbClr val="202122"/>
                </a:solidFill>
                <a:latin typeface="Montserrat" panose="00000500000000000000"/>
                <a:ea typeface="Montserrat" panose="00000500000000000000"/>
                <a:cs typeface="Montserrat" panose="00000500000000000000"/>
                <a:sym typeface="Montserrat" panose="00000500000000000000"/>
              </a:rPr>
              <a:t> combined modern styles with fine craftsmanship and rich materials such as ebony and ivory. It was influenced by the bold geometric forms of Cubism and the Vienna Secession; the bright colours of Fauvism and of the Ballets Russes; the updated craftsmanship of the furniture of the eras of Louis Philippe I and Louis XVI; and the exoticized styles of China, Japan, India, Persia, ancient Egypt and Maya art. </a:t>
            </a:r>
            <a:endParaRPr lang="en-US" sz="1800">
              <a:solidFill>
                <a:srgbClr val="202122"/>
              </a:solidFill>
              <a:latin typeface="Montserrat" panose="00000500000000000000"/>
              <a:ea typeface="Montserrat" panose="00000500000000000000"/>
              <a:cs typeface="Montserrat" panose="00000500000000000000"/>
              <a:sym typeface="Montserrat" panose="00000500000000000000"/>
            </a:endParaRPr>
          </a:p>
        </p:txBody>
      </p:sp>
      <p:sp>
        <p:nvSpPr>
          <p:cNvPr id="20" name="TextBox 20"/>
          <p:cNvSpPr txBox="1"/>
          <p:nvPr/>
        </p:nvSpPr>
        <p:spPr>
          <a:xfrm>
            <a:off x="16499531" y="914400"/>
            <a:ext cx="733631" cy="571500"/>
          </a:xfrm>
          <a:prstGeom prst="rect">
            <a:avLst/>
          </a:prstGeom>
        </p:spPr>
        <p:txBody>
          <a:bodyPr lIns="0" tIns="0" rIns="0" bIns="0" rtlCol="0" anchor="t">
            <a:spAutoFit/>
          </a:bodyPr>
          <a:lstStyle/>
          <a:p>
            <a:pPr algn="r">
              <a:lnSpc>
                <a:spcPts val="4200"/>
              </a:lnSpc>
            </a:pPr>
            <a:r>
              <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rPr>
              <a:t>/01</a:t>
            </a:r>
            <a:endParaRPr lang="en-US" sz="3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21" name="Group 21"/>
          <p:cNvGrpSpPr/>
          <p:nvPr/>
        </p:nvGrpSpPr>
        <p:grpSpPr>
          <a:xfrm rot="0">
            <a:off x="1632506" y="4098210"/>
            <a:ext cx="431374" cy="431374"/>
            <a:chOff x="0" y="0"/>
            <a:chExt cx="575165" cy="575165"/>
          </a:xfrm>
        </p:grpSpPr>
        <p:sp>
          <p:nvSpPr>
            <p:cNvPr id="22" name="Freeform 22"/>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3" name="Freeform 23"/>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9">
              <a:extLst>
                <a:ext uri="{96DAC541-7B7A-43D3-8B79-37D633B846F1}">
                  <asvg:svgBlip xmlns:asvg="http://schemas.microsoft.com/office/drawing/2016/SVG/main" r:embed="rId10"/>
                </a:ext>
              </a:extLst>
            </a:blip>
            <a:stretch>
              <a:fillRect l="-1242" r="-1242"/>
            </a:stretch>
          </a:blipFill>
        </p:spPr>
      </p:sp>
      <p:grpSp>
        <p:nvGrpSpPr>
          <p:cNvPr id="24" name="Group 24"/>
          <p:cNvGrpSpPr/>
          <p:nvPr/>
        </p:nvGrpSpPr>
        <p:grpSpPr>
          <a:xfrm rot="-10800000">
            <a:off x="1061006" y="4098210"/>
            <a:ext cx="431374" cy="431374"/>
            <a:chOff x="0" y="0"/>
            <a:chExt cx="575165" cy="575165"/>
          </a:xfrm>
        </p:grpSpPr>
        <p:sp>
          <p:nvSpPr>
            <p:cNvPr id="25" name="Freeform 2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6" name="Freeform 26"/>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9">
              <a:extLst>
                <a:ext uri="{96DAC541-7B7A-43D3-8B79-37D633B846F1}">
                  <asvg:svgBlip xmlns:asvg="http://schemas.microsoft.com/office/drawing/2016/SVG/main" r:embed="rId10"/>
                </a:ext>
              </a:extLst>
            </a:blip>
            <a:stretch>
              <a:fillRect l="-1242" r="-1242"/>
            </a:stretch>
          </a:blipFill>
        </p:spPr>
      </p:sp>
      <p:grpSp>
        <p:nvGrpSpPr>
          <p:cNvPr id="27" name="Group 27"/>
          <p:cNvGrpSpPr/>
          <p:nvPr/>
        </p:nvGrpSpPr>
        <p:grpSpPr>
          <a:xfrm rot="-5400000">
            <a:off x="624269" y="404407"/>
            <a:ext cx="546735" cy="1795272"/>
            <a:chOff x="0" y="0"/>
            <a:chExt cx="728980" cy="2393696"/>
          </a:xfrm>
        </p:grpSpPr>
        <p:sp>
          <p:nvSpPr>
            <p:cNvPr id="28" name="Freeform 28"/>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9" name="TextBox 29"/>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5523846" y="0"/>
            <a:ext cx="2770450" cy="5122734"/>
            <a:chOff x="0" y="0"/>
            <a:chExt cx="3693933" cy="6830312"/>
          </a:xfrm>
        </p:grpSpPr>
        <p:sp>
          <p:nvSpPr>
            <p:cNvPr id="3" name="Freeform 3" descr="imoderni llc (@imodernillc) / Twitter"/>
            <p:cNvSpPr/>
            <p:nvPr/>
          </p:nvSpPr>
          <p:spPr>
            <a:xfrm>
              <a:off x="0" y="0"/>
              <a:ext cx="3693922" cy="6830314"/>
            </a:xfrm>
            <a:custGeom>
              <a:avLst/>
              <a:gdLst/>
              <a:ahLst/>
              <a:cxnLst/>
              <a:rect l="l" t="t" r="r" b="b"/>
              <a:pathLst>
                <a:path w="3693922" h="6830314">
                  <a:moveTo>
                    <a:pt x="0" y="0"/>
                  </a:moveTo>
                  <a:lnTo>
                    <a:pt x="3693922" y="0"/>
                  </a:lnTo>
                  <a:lnTo>
                    <a:pt x="3693922" y="6830314"/>
                  </a:lnTo>
                  <a:lnTo>
                    <a:pt x="0" y="6830314"/>
                  </a:lnTo>
                  <a:lnTo>
                    <a:pt x="0" y="0"/>
                  </a:lnTo>
                  <a:close/>
                </a:path>
              </a:pathLst>
            </a:custGeom>
            <a:blipFill>
              <a:blip r:embed="rId1"/>
              <a:stretch>
                <a:fillRect t="-2232" b="-41"/>
              </a:stretch>
            </a:blipFill>
          </p:spPr>
        </p:sp>
      </p:grpSp>
      <p:grpSp>
        <p:nvGrpSpPr>
          <p:cNvPr id="4" name="Group 4"/>
          <p:cNvGrpSpPr/>
          <p:nvPr/>
        </p:nvGrpSpPr>
        <p:grpSpPr>
          <a:xfrm rot="0">
            <a:off x="10949932" y="0"/>
            <a:ext cx="4525493" cy="5122732"/>
            <a:chOff x="0" y="0"/>
            <a:chExt cx="6033991" cy="6830309"/>
          </a:xfrm>
        </p:grpSpPr>
        <p:sp>
          <p:nvSpPr>
            <p:cNvPr id="5" name="Freeform 5" descr="Pin by Debbie Mitchell on A) Bester | Beach house living room furniture,  Beach house living room, Coastal living rooms"/>
            <p:cNvSpPr/>
            <p:nvPr/>
          </p:nvSpPr>
          <p:spPr>
            <a:xfrm>
              <a:off x="0" y="0"/>
              <a:ext cx="6034024" cy="6830314"/>
            </a:xfrm>
            <a:custGeom>
              <a:avLst/>
              <a:gdLst/>
              <a:ahLst/>
              <a:cxnLst/>
              <a:rect l="l" t="t" r="r" b="b"/>
              <a:pathLst>
                <a:path w="6034024" h="6830314">
                  <a:moveTo>
                    <a:pt x="0" y="0"/>
                  </a:moveTo>
                  <a:lnTo>
                    <a:pt x="6034024" y="0"/>
                  </a:lnTo>
                  <a:lnTo>
                    <a:pt x="6034024" y="6830314"/>
                  </a:lnTo>
                  <a:lnTo>
                    <a:pt x="0" y="6830314"/>
                  </a:lnTo>
                  <a:lnTo>
                    <a:pt x="0" y="0"/>
                  </a:lnTo>
                  <a:close/>
                </a:path>
              </a:pathLst>
            </a:custGeom>
            <a:blipFill>
              <a:blip r:embed="rId2"/>
              <a:stretch>
                <a:fillRect l="325" t="-810" b="-41"/>
              </a:stretch>
            </a:blipFill>
          </p:spPr>
        </p:sp>
      </p:grpSp>
      <p:grpSp>
        <p:nvGrpSpPr>
          <p:cNvPr id="6" name="Group 6"/>
          <p:cNvGrpSpPr/>
          <p:nvPr/>
        </p:nvGrpSpPr>
        <p:grpSpPr>
          <a:xfrm rot="0">
            <a:off x="0" y="-41534"/>
            <a:ext cx="5164268" cy="5164267"/>
            <a:chOff x="0" y="0"/>
            <a:chExt cx="6885691" cy="6885689"/>
          </a:xfrm>
        </p:grpSpPr>
        <p:sp>
          <p:nvSpPr>
            <p:cNvPr id="7" name="Freeform 7"/>
            <p:cNvSpPr/>
            <p:nvPr/>
          </p:nvSpPr>
          <p:spPr>
            <a:xfrm>
              <a:off x="0" y="0"/>
              <a:ext cx="6885686" cy="6885686"/>
            </a:xfrm>
            <a:custGeom>
              <a:avLst/>
              <a:gdLst/>
              <a:ahLst/>
              <a:cxnLst/>
              <a:rect l="l" t="t" r="r" b="b"/>
              <a:pathLst>
                <a:path w="6885686" h="6885686">
                  <a:moveTo>
                    <a:pt x="0" y="0"/>
                  </a:moveTo>
                  <a:lnTo>
                    <a:pt x="6885686" y="0"/>
                  </a:lnTo>
                  <a:lnTo>
                    <a:pt x="6885686" y="6885686"/>
                  </a:lnTo>
                  <a:lnTo>
                    <a:pt x="0" y="6885686"/>
                  </a:lnTo>
                  <a:lnTo>
                    <a:pt x="0" y="0"/>
                  </a:lnTo>
                  <a:close/>
                </a:path>
              </a:pathLst>
            </a:custGeom>
            <a:blipFill>
              <a:blip r:embed="rId3"/>
              <a:stretch>
                <a:fillRect/>
              </a:stretch>
            </a:blipFill>
          </p:spPr>
        </p:sp>
      </p:grpSp>
      <p:grpSp>
        <p:nvGrpSpPr>
          <p:cNvPr id="8" name="Group 8"/>
          <p:cNvGrpSpPr/>
          <p:nvPr/>
        </p:nvGrpSpPr>
        <p:grpSpPr>
          <a:xfrm rot="0">
            <a:off x="-12700" y="-12700"/>
            <a:ext cx="5327897" cy="5122733"/>
            <a:chOff x="0" y="0"/>
            <a:chExt cx="7103863" cy="6830311"/>
          </a:xfrm>
        </p:grpSpPr>
        <p:sp>
          <p:nvSpPr>
            <p:cNvPr id="9" name="Freeform 9"/>
            <p:cNvSpPr/>
            <p:nvPr/>
          </p:nvSpPr>
          <p:spPr>
            <a:xfrm>
              <a:off x="0" y="0"/>
              <a:ext cx="7103872" cy="6830314"/>
            </a:xfrm>
            <a:custGeom>
              <a:avLst/>
              <a:gdLst/>
              <a:ahLst/>
              <a:cxnLst/>
              <a:rect l="l" t="t" r="r" b="b"/>
              <a:pathLst>
                <a:path w="7103872" h="6830314">
                  <a:moveTo>
                    <a:pt x="0" y="0"/>
                  </a:moveTo>
                  <a:lnTo>
                    <a:pt x="7103872" y="0"/>
                  </a:lnTo>
                  <a:lnTo>
                    <a:pt x="7103872" y="6830314"/>
                  </a:lnTo>
                  <a:lnTo>
                    <a:pt x="0" y="6830314"/>
                  </a:lnTo>
                  <a:lnTo>
                    <a:pt x="0" y="0"/>
                  </a:lnTo>
                  <a:close/>
                </a:path>
              </a:pathLst>
            </a:custGeom>
            <a:blipFill>
              <a:blip r:embed="rId4"/>
              <a:stretch>
                <a:fillRect t="-4006" r="-1"/>
              </a:stretch>
            </a:blipFill>
          </p:spPr>
        </p:sp>
      </p:grpSp>
      <p:grpSp>
        <p:nvGrpSpPr>
          <p:cNvPr id="10" name="Group 10"/>
          <p:cNvGrpSpPr/>
          <p:nvPr/>
        </p:nvGrpSpPr>
        <p:grpSpPr>
          <a:xfrm rot="0">
            <a:off x="11811001" y="5193211"/>
            <a:ext cx="2438400" cy="5100431"/>
            <a:chOff x="0" y="0"/>
            <a:chExt cx="3251200" cy="6800575"/>
          </a:xfrm>
        </p:grpSpPr>
        <p:sp>
          <p:nvSpPr>
            <p:cNvPr id="11" name="Freeform 11" descr="Pin on OTHER (misc accessories)"/>
            <p:cNvSpPr/>
            <p:nvPr/>
          </p:nvSpPr>
          <p:spPr>
            <a:xfrm>
              <a:off x="0" y="0"/>
              <a:ext cx="3251200" cy="6800596"/>
            </a:xfrm>
            <a:custGeom>
              <a:avLst/>
              <a:gdLst/>
              <a:ahLst/>
              <a:cxnLst/>
              <a:rect l="l" t="t" r="r" b="b"/>
              <a:pathLst>
                <a:path w="3251200" h="6800596">
                  <a:moveTo>
                    <a:pt x="0" y="0"/>
                  </a:moveTo>
                  <a:lnTo>
                    <a:pt x="3251200" y="0"/>
                  </a:lnTo>
                  <a:lnTo>
                    <a:pt x="3251200" y="6800596"/>
                  </a:lnTo>
                  <a:lnTo>
                    <a:pt x="0" y="6800596"/>
                  </a:lnTo>
                  <a:lnTo>
                    <a:pt x="0" y="0"/>
                  </a:lnTo>
                  <a:close/>
                </a:path>
              </a:pathLst>
            </a:custGeom>
            <a:blipFill>
              <a:blip r:embed="rId5"/>
              <a:stretch>
                <a:fillRect t="-5779" r="-75265"/>
              </a:stretch>
            </a:blipFill>
          </p:spPr>
        </p:sp>
      </p:grpSp>
      <p:grpSp>
        <p:nvGrpSpPr>
          <p:cNvPr id="12" name="Group 12"/>
          <p:cNvGrpSpPr/>
          <p:nvPr/>
        </p:nvGrpSpPr>
        <p:grpSpPr>
          <a:xfrm rot="0">
            <a:off x="5376317" y="0"/>
            <a:ext cx="5525194" cy="5122732"/>
            <a:chOff x="0" y="0"/>
            <a:chExt cx="7366925" cy="6830309"/>
          </a:xfrm>
        </p:grpSpPr>
        <p:sp>
          <p:nvSpPr>
            <p:cNvPr id="13" name="Freeform 13" descr="Coastal Kitchen and Dining Room Pictures | HGTV"/>
            <p:cNvSpPr/>
            <p:nvPr/>
          </p:nvSpPr>
          <p:spPr>
            <a:xfrm>
              <a:off x="0" y="0"/>
              <a:ext cx="7366889" cy="6830314"/>
            </a:xfrm>
            <a:custGeom>
              <a:avLst/>
              <a:gdLst/>
              <a:ahLst/>
              <a:cxnLst/>
              <a:rect l="l" t="t" r="r" b="b"/>
              <a:pathLst>
                <a:path w="7366889" h="6830314">
                  <a:moveTo>
                    <a:pt x="0" y="0"/>
                  </a:moveTo>
                  <a:lnTo>
                    <a:pt x="7366889" y="0"/>
                  </a:lnTo>
                  <a:lnTo>
                    <a:pt x="7366889" y="6830314"/>
                  </a:lnTo>
                  <a:lnTo>
                    <a:pt x="0" y="6830314"/>
                  </a:lnTo>
                  <a:lnTo>
                    <a:pt x="0" y="0"/>
                  </a:lnTo>
                  <a:close/>
                </a:path>
              </a:pathLst>
            </a:custGeom>
            <a:blipFill>
              <a:blip r:embed="rId6"/>
              <a:stretch>
                <a:fillRect t="-2231" b="-3813"/>
              </a:stretch>
            </a:blipFill>
          </p:spPr>
        </p:sp>
      </p:grpSp>
      <p:grpSp>
        <p:nvGrpSpPr>
          <p:cNvPr id="14" name="Group 14"/>
          <p:cNvGrpSpPr/>
          <p:nvPr/>
        </p:nvGrpSpPr>
        <p:grpSpPr>
          <a:xfrm rot="0">
            <a:off x="7607564" y="5193211"/>
            <a:ext cx="4162284" cy="5093789"/>
            <a:chOff x="0" y="0"/>
            <a:chExt cx="5549712" cy="6791719"/>
          </a:xfrm>
        </p:grpSpPr>
        <p:sp>
          <p:nvSpPr>
            <p:cNvPr id="15" name="Freeform 15" descr="3 easy steps to create a coastal style bathroom renovation | Balnei &amp;amp;  Colina | Balnei &amp;amp; Colina"/>
            <p:cNvSpPr/>
            <p:nvPr/>
          </p:nvSpPr>
          <p:spPr>
            <a:xfrm>
              <a:off x="0" y="0"/>
              <a:ext cx="5549773" cy="6791706"/>
            </a:xfrm>
            <a:custGeom>
              <a:avLst/>
              <a:gdLst/>
              <a:ahLst/>
              <a:cxnLst/>
              <a:rect l="l" t="t" r="r" b="b"/>
              <a:pathLst>
                <a:path w="5549773" h="6791706">
                  <a:moveTo>
                    <a:pt x="0" y="0"/>
                  </a:moveTo>
                  <a:lnTo>
                    <a:pt x="5549773" y="0"/>
                  </a:lnTo>
                  <a:lnTo>
                    <a:pt x="5549773" y="6791706"/>
                  </a:lnTo>
                  <a:lnTo>
                    <a:pt x="0" y="6791706"/>
                  </a:lnTo>
                  <a:lnTo>
                    <a:pt x="0" y="0"/>
                  </a:lnTo>
                  <a:close/>
                </a:path>
              </a:pathLst>
            </a:custGeom>
            <a:blipFill>
              <a:blip r:embed="rId7"/>
              <a:stretch>
                <a:fillRect l="-13183" t="-5949" r="-10"/>
              </a:stretch>
            </a:blipFill>
          </p:spPr>
        </p:sp>
      </p:grpSp>
      <p:grpSp>
        <p:nvGrpSpPr>
          <p:cNvPr id="16" name="Group 16"/>
          <p:cNvGrpSpPr/>
          <p:nvPr/>
        </p:nvGrpSpPr>
        <p:grpSpPr>
          <a:xfrm rot="0">
            <a:off x="14310789" y="5183767"/>
            <a:ext cx="3977210" cy="5109875"/>
            <a:chOff x="0" y="0"/>
            <a:chExt cx="5302947" cy="6813167"/>
          </a:xfrm>
        </p:grpSpPr>
        <p:sp>
          <p:nvSpPr>
            <p:cNvPr id="17" name="Freeform 17"/>
            <p:cNvSpPr/>
            <p:nvPr/>
          </p:nvSpPr>
          <p:spPr>
            <a:xfrm>
              <a:off x="0" y="0"/>
              <a:ext cx="5302885" cy="6813169"/>
            </a:xfrm>
            <a:custGeom>
              <a:avLst/>
              <a:gdLst/>
              <a:ahLst/>
              <a:cxnLst/>
              <a:rect l="l" t="t" r="r" b="b"/>
              <a:pathLst>
                <a:path w="5302885" h="6813169">
                  <a:moveTo>
                    <a:pt x="0" y="0"/>
                  </a:moveTo>
                  <a:lnTo>
                    <a:pt x="5302885" y="0"/>
                  </a:lnTo>
                  <a:lnTo>
                    <a:pt x="5302885" y="6813169"/>
                  </a:lnTo>
                  <a:lnTo>
                    <a:pt x="0" y="6813169"/>
                  </a:lnTo>
                  <a:lnTo>
                    <a:pt x="0" y="0"/>
                  </a:lnTo>
                  <a:close/>
                </a:path>
              </a:pathLst>
            </a:custGeom>
            <a:blipFill>
              <a:blip r:embed="rId8"/>
              <a:stretch>
                <a:fillRect t="-7821" r="-1" b="-1615"/>
              </a:stretch>
            </a:blipFill>
          </p:spPr>
        </p:sp>
      </p:grpSp>
      <p:sp>
        <p:nvSpPr>
          <p:cNvPr id="18" name="TextBox 18"/>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Coastal</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9" name="TextBox 19"/>
          <p:cNvSpPr txBox="1"/>
          <p:nvPr/>
        </p:nvSpPr>
        <p:spPr>
          <a:xfrm>
            <a:off x="1576236" y="6475026"/>
            <a:ext cx="4824564" cy="2215991"/>
          </a:xfrm>
          <a:prstGeom prst="rect">
            <a:avLst/>
          </a:prstGeom>
        </p:spPr>
        <p:txBody>
          <a:bodyPr lIns="0" tIns="0" rIns="0" bIns="0" rtlCol="0" anchor="t">
            <a:spAutoFit/>
          </a:bodyPr>
          <a:lstStyle/>
          <a:p>
            <a:pPr algn="just">
              <a:lnSpc>
                <a:spcPts val="216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Coastal design is exactly what it sounds like: a design style that is all about that seaside aesthetic that makes a home feel like a high-end island getaway. With soothing blue hues, beachy décor like driftwood, natural fibres, and weathered wood furniture, coastal design is classically calming, laidback yet chic.</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grpSp>
        <p:nvGrpSpPr>
          <p:cNvPr id="20" name="Group 20"/>
          <p:cNvGrpSpPr/>
          <p:nvPr/>
        </p:nvGrpSpPr>
        <p:grpSpPr>
          <a:xfrm rot="0">
            <a:off x="1632506" y="4098210"/>
            <a:ext cx="431374" cy="431374"/>
            <a:chOff x="0" y="0"/>
            <a:chExt cx="575165" cy="575165"/>
          </a:xfrm>
        </p:grpSpPr>
        <p:sp>
          <p:nvSpPr>
            <p:cNvPr id="21" name="Freeform 21"/>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2" name="Freeform 22"/>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9">
              <a:extLst>
                <a:ext uri="{96DAC541-7B7A-43D3-8B79-37D633B846F1}">
                  <asvg:svgBlip xmlns:asvg="http://schemas.microsoft.com/office/drawing/2016/SVG/main" r:embed="rId10"/>
                </a:ext>
              </a:extLst>
            </a:blip>
            <a:stretch>
              <a:fillRect l="-1242" r="-1242"/>
            </a:stretch>
          </a:blipFill>
        </p:spPr>
      </p:sp>
      <p:grpSp>
        <p:nvGrpSpPr>
          <p:cNvPr id="23" name="Group 23"/>
          <p:cNvGrpSpPr/>
          <p:nvPr/>
        </p:nvGrpSpPr>
        <p:grpSpPr>
          <a:xfrm rot="-10800000">
            <a:off x="1061006" y="4098210"/>
            <a:ext cx="431374" cy="431374"/>
            <a:chOff x="0" y="0"/>
            <a:chExt cx="575165" cy="575165"/>
          </a:xfrm>
        </p:grpSpPr>
        <p:sp>
          <p:nvSpPr>
            <p:cNvPr id="24" name="Freeform 24"/>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25" name="Freeform 25"/>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9">
              <a:extLst>
                <a:ext uri="{96DAC541-7B7A-43D3-8B79-37D633B846F1}">
                  <asvg:svgBlip xmlns:asvg="http://schemas.microsoft.com/office/drawing/2016/SVG/main" r:embed="rId10"/>
                </a:ext>
              </a:extLst>
            </a:blip>
            <a:stretch>
              <a:fillRect l="-1242" r="-1242"/>
            </a:stretch>
          </a:blipFill>
        </p:spPr>
      </p:sp>
      <p:grpSp>
        <p:nvGrpSpPr>
          <p:cNvPr id="26" name="Group 26"/>
          <p:cNvGrpSpPr/>
          <p:nvPr/>
        </p:nvGrpSpPr>
        <p:grpSpPr>
          <a:xfrm rot="-5400000">
            <a:off x="624269" y="404407"/>
            <a:ext cx="546735" cy="1795272"/>
            <a:chOff x="0" y="0"/>
            <a:chExt cx="728980" cy="2393696"/>
          </a:xfrm>
        </p:grpSpPr>
        <p:sp>
          <p:nvSpPr>
            <p:cNvPr id="27" name="Freeform 27"/>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8" name="TextBox 28"/>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201400" y="5245151"/>
            <a:ext cx="7078932" cy="5052240"/>
            <a:chOff x="0" y="0"/>
            <a:chExt cx="9438576" cy="6736320"/>
          </a:xfrm>
        </p:grpSpPr>
        <p:sp>
          <p:nvSpPr>
            <p:cNvPr id="3" name="Freeform 3" descr="Wabi Sabi Bedroom on Behance"/>
            <p:cNvSpPr/>
            <p:nvPr/>
          </p:nvSpPr>
          <p:spPr>
            <a:xfrm>
              <a:off x="0" y="0"/>
              <a:ext cx="9438513" cy="6736334"/>
            </a:xfrm>
            <a:custGeom>
              <a:avLst/>
              <a:gdLst/>
              <a:ahLst/>
              <a:cxnLst/>
              <a:rect l="l" t="t" r="r" b="b"/>
              <a:pathLst>
                <a:path w="9438513" h="6736334">
                  <a:moveTo>
                    <a:pt x="0" y="0"/>
                  </a:moveTo>
                  <a:lnTo>
                    <a:pt x="9438513" y="0"/>
                  </a:lnTo>
                  <a:lnTo>
                    <a:pt x="9438513" y="6736334"/>
                  </a:lnTo>
                  <a:lnTo>
                    <a:pt x="0" y="6736334"/>
                  </a:lnTo>
                  <a:lnTo>
                    <a:pt x="0" y="0"/>
                  </a:lnTo>
                  <a:close/>
                </a:path>
              </a:pathLst>
            </a:custGeom>
            <a:blipFill>
              <a:blip r:embed="rId1"/>
              <a:stretch>
                <a:fillRect l="-11551" t="-503" r="-15248" b="504"/>
              </a:stretch>
            </a:blipFill>
          </p:spPr>
        </p:sp>
      </p:grpSp>
      <p:grpSp>
        <p:nvGrpSpPr>
          <p:cNvPr id="4" name="Group 4"/>
          <p:cNvGrpSpPr/>
          <p:nvPr/>
        </p:nvGrpSpPr>
        <p:grpSpPr>
          <a:xfrm rot="0">
            <a:off x="7461389" y="5219700"/>
            <a:ext cx="3663811" cy="5067301"/>
            <a:chOff x="0" y="0"/>
            <a:chExt cx="4885081" cy="6756401"/>
          </a:xfrm>
        </p:grpSpPr>
        <p:sp>
          <p:nvSpPr>
            <p:cNvPr id="5" name="Freeform 5"/>
            <p:cNvSpPr/>
            <p:nvPr/>
          </p:nvSpPr>
          <p:spPr>
            <a:xfrm>
              <a:off x="0" y="0"/>
              <a:ext cx="4885055" cy="6756400"/>
            </a:xfrm>
            <a:custGeom>
              <a:avLst/>
              <a:gdLst/>
              <a:ahLst/>
              <a:cxnLst/>
              <a:rect l="l" t="t" r="r" b="b"/>
              <a:pathLst>
                <a:path w="4885055" h="6756400">
                  <a:moveTo>
                    <a:pt x="0" y="0"/>
                  </a:moveTo>
                  <a:lnTo>
                    <a:pt x="4885055" y="0"/>
                  </a:lnTo>
                  <a:lnTo>
                    <a:pt x="4885055" y="6756400"/>
                  </a:lnTo>
                  <a:lnTo>
                    <a:pt x="0" y="6756400"/>
                  </a:lnTo>
                  <a:lnTo>
                    <a:pt x="0" y="0"/>
                  </a:lnTo>
                  <a:close/>
                </a:path>
              </a:pathLst>
            </a:custGeom>
            <a:blipFill>
              <a:blip r:embed="rId2"/>
              <a:stretch>
                <a:fillRect r="-11019" b="-4842"/>
              </a:stretch>
            </a:blipFill>
          </p:spPr>
        </p:sp>
      </p:grpSp>
      <p:grpSp>
        <p:nvGrpSpPr>
          <p:cNvPr id="6" name="Group 6"/>
          <p:cNvGrpSpPr/>
          <p:nvPr/>
        </p:nvGrpSpPr>
        <p:grpSpPr>
          <a:xfrm rot="0">
            <a:off x="3120597" y="7654"/>
            <a:ext cx="4215560" cy="5135846"/>
            <a:chOff x="0" y="0"/>
            <a:chExt cx="5620747" cy="6847795"/>
          </a:xfrm>
        </p:grpSpPr>
        <p:sp>
          <p:nvSpPr>
            <p:cNvPr id="7" name="Freeform 7"/>
            <p:cNvSpPr/>
            <p:nvPr/>
          </p:nvSpPr>
          <p:spPr>
            <a:xfrm>
              <a:off x="0" y="0"/>
              <a:ext cx="5620766" cy="6847840"/>
            </a:xfrm>
            <a:custGeom>
              <a:avLst/>
              <a:gdLst/>
              <a:ahLst/>
              <a:cxnLst/>
              <a:rect l="l" t="t" r="r" b="b"/>
              <a:pathLst>
                <a:path w="5620766" h="6847840">
                  <a:moveTo>
                    <a:pt x="0" y="0"/>
                  </a:moveTo>
                  <a:lnTo>
                    <a:pt x="5620766" y="0"/>
                  </a:lnTo>
                  <a:lnTo>
                    <a:pt x="5620766" y="6847840"/>
                  </a:lnTo>
                  <a:lnTo>
                    <a:pt x="0" y="6847840"/>
                  </a:lnTo>
                  <a:lnTo>
                    <a:pt x="0" y="0"/>
                  </a:lnTo>
                  <a:close/>
                </a:path>
              </a:pathLst>
            </a:custGeom>
            <a:blipFill>
              <a:blip r:embed="rId3"/>
              <a:stretch>
                <a:fillRect t="-4362" r="-13"/>
              </a:stretch>
            </a:blipFill>
          </p:spPr>
        </p:sp>
      </p:grpSp>
      <p:grpSp>
        <p:nvGrpSpPr>
          <p:cNvPr id="8" name="Group 8"/>
          <p:cNvGrpSpPr/>
          <p:nvPr/>
        </p:nvGrpSpPr>
        <p:grpSpPr>
          <a:xfrm rot="0">
            <a:off x="-3033" y="-454"/>
            <a:ext cx="3091751" cy="5135846"/>
            <a:chOff x="0" y="0"/>
            <a:chExt cx="4122335" cy="6847795"/>
          </a:xfrm>
        </p:grpSpPr>
        <p:sp>
          <p:nvSpPr>
            <p:cNvPr id="9" name="Freeform 9"/>
            <p:cNvSpPr/>
            <p:nvPr/>
          </p:nvSpPr>
          <p:spPr>
            <a:xfrm>
              <a:off x="0" y="0"/>
              <a:ext cx="4122293" cy="6847840"/>
            </a:xfrm>
            <a:custGeom>
              <a:avLst/>
              <a:gdLst/>
              <a:ahLst/>
              <a:cxnLst/>
              <a:rect l="l" t="t" r="r" b="b"/>
              <a:pathLst>
                <a:path w="4122293" h="6847840">
                  <a:moveTo>
                    <a:pt x="0" y="0"/>
                  </a:moveTo>
                  <a:lnTo>
                    <a:pt x="4122293" y="0"/>
                  </a:lnTo>
                  <a:lnTo>
                    <a:pt x="4122293" y="6847840"/>
                  </a:lnTo>
                  <a:lnTo>
                    <a:pt x="0" y="6847840"/>
                  </a:lnTo>
                  <a:lnTo>
                    <a:pt x="0" y="0"/>
                  </a:lnTo>
                  <a:close/>
                </a:path>
              </a:pathLst>
            </a:custGeom>
            <a:blipFill>
              <a:blip r:embed="rId4"/>
              <a:stretch>
                <a:fillRect r="-1" b="-38"/>
              </a:stretch>
            </a:blipFill>
          </p:spPr>
        </p:sp>
      </p:grpSp>
      <p:grpSp>
        <p:nvGrpSpPr>
          <p:cNvPr id="10" name="Group 10"/>
          <p:cNvGrpSpPr/>
          <p:nvPr/>
        </p:nvGrpSpPr>
        <p:grpSpPr>
          <a:xfrm rot="0">
            <a:off x="7360369" y="-454"/>
            <a:ext cx="10919964" cy="5143954"/>
            <a:chOff x="0" y="0"/>
            <a:chExt cx="14559952" cy="6858605"/>
          </a:xfrm>
        </p:grpSpPr>
        <p:sp>
          <p:nvSpPr>
            <p:cNvPr id="11" name="Freeform 11" descr="Minimalistic Interior Design with Wabi-S|Visualization"/>
            <p:cNvSpPr/>
            <p:nvPr/>
          </p:nvSpPr>
          <p:spPr>
            <a:xfrm>
              <a:off x="0" y="0"/>
              <a:ext cx="14559914" cy="6858635"/>
            </a:xfrm>
            <a:custGeom>
              <a:avLst/>
              <a:gdLst/>
              <a:ahLst/>
              <a:cxnLst/>
              <a:rect l="l" t="t" r="r" b="b"/>
              <a:pathLst>
                <a:path w="14559914" h="6858635">
                  <a:moveTo>
                    <a:pt x="0" y="0"/>
                  </a:moveTo>
                  <a:lnTo>
                    <a:pt x="14559914" y="0"/>
                  </a:lnTo>
                  <a:lnTo>
                    <a:pt x="14559914" y="6858635"/>
                  </a:lnTo>
                  <a:lnTo>
                    <a:pt x="0" y="6858635"/>
                  </a:lnTo>
                  <a:lnTo>
                    <a:pt x="0" y="0"/>
                  </a:lnTo>
                  <a:close/>
                </a:path>
              </a:pathLst>
            </a:custGeom>
            <a:blipFill>
              <a:blip r:embed="rId5"/>
              <a:stretch>
                <a:fillRect t="-9756" r="-5" b="-2053"/>
              </a:stretch>
            </a:blipFill>
          </p:spPr>
        </p:sp>
      </p:grpSp>
      <p:sp>
        <p:nvSpPr>
          <p:cNvPr id="12" name="TextBox 12"/>
          <p:cNvSpPr txBox="1"/>
          <p:nvPr/>
        </p:nvSpPr>
        <p:spPr>
          <a:xfrm>
            <a:off x="1576236" y="5202365"/>
            <a:ext cx="7911302" cy="1071485"/>
          </a:xfrm>
          <a:prstGeom prst="rect">
            <a:avLst/>
          </a:prstGeom>
        </p:spPr>
        <p:txBody>
          <a:bodyPr lIns="0" tIns="0" rIns="0" bIns="0" rtlCol="0" anchor="t">
            <a:spAutoFit/>
          </a:bodyPr>
          <a:lstStyle/>
          <a:p>
            <a:pPr algn="l">
              <a:lnSpc>
                <a:spcPts val="8400"/>
              </a:lnSpc>
            </a:pPr>
            <a:r>
              <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rPr>
              <a:t>Asian Zen</a:t>
            </a:r>
            <a:endParaRPr lang="en-US" sz="6000" b="1">
              <a:solidFill>
                <a:srgbClr val="29292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1576236" y="6475026"/>
            <a:ext cx="4824564" cy="3323987"/>
          </a:xfrm>
          <a:prstGeom prst="rect">
            <a:avLst/>
          </a:prstGeom>
        </p:spPr>
        <p:txBody>
          <a:bodyPr lIns="0" tIns="0" rIns="0" bIns="0" rtlCol="0" anchor="t">
            <a:spAutoFit/>
          </a:bodyPr>
          <a:lstStyle/>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Asian Zen interior design focuses on emphasizing a sense of harmony, balance, tranquillity, and. It draws inspiration from both the concept of Zen and the importance of incorporating nature into your décor, neutral and earthy colours, especially beiges and browns.</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a:p>
            <a:pPr algn="just">
              <a:lnSpc>
                <a:spcPts val="2160"/>
              </a:lnSpc>
            </a:pPr>
            <a:r>
              <a:rPr lang="en-US" sz="1800">
                <a:solidFill>
                  <a:srgbClr val="202124"/>
                </a:solidFill>
                <a:latin typeface="Montserrat" panose="00000500000000000000"/>
                <a:ea typeface="Montserrat" panose="00000500000000000000"/>
                <a:cs typeface="Montserrat" panose="00000500000000000000"/>
                <a:sym typeface="Montserrat" panose="00000500000000000000"/>
              </a:rPr>
              <a:t>More contemporary zen styles may veer towards white and black colour schemes. Since zen is all about relaxation, the soothing tones of neutral colours typically dominate.</a:t>
            </a:r>
            <a:endParaRPr lang="en-US" sz="1800">
              <a:solidFill>
                <a:srgbClr val="202124"/>
              </a:solidFill>
              <a:latin typeface="Montserrat" panose="00000500000000000000"/>
              <a:ea typeface="Montserrat" panose="00000500000000000000"/>
              <a:cs typeface="Montserrat" panose="00000500000000000000"/>
              <a:sym typeface="Montserrat" panose="00000500000000000000"/>
            </a:endParaRPr>
          </a:p>
        </p:txBody>
      </p:sp>
      <p:grpSp>
        <p:nvGrpSpPr>
          <p:cNvPr id="14" name="Group 14"/>
          <p:cNvGrpSpPr/>
          <p:nvPr/>
        </p:nvGrpSpPr>
        <p:grpSpPr>
          <a:xfrm rot="0">
            <a:off x="1632506" y="4098210"/>
            <a:ext cx="431374" cy="431374"/>
            <a:chOff x="0" y="0"/>
            <a:chExt cx="575165" cy="575165"/>
          </a:xfrm>
        </p:grpSpPr>
        <p:sp>
          <p:nvSpPr>
            <p:cNvPr id="15" name="Freeform 1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6" name="Freeform 16"/>
          <p:cNvSpPr/>
          <p:nvPr/>
        </p:nvSpPr>
        <p:spPr>
          <a:xfrm flipH="1">
            <a:off x="17806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grpSp>
        <p:nvGrpSpPr>
          <p:cNvPr id="17" name="Group 17"/>
          <p:cNvGrpSpPr/>
          <p:nvPr/>
        </p:nvGrpSpPr>
        <p:grpSpPr>
          <a:xfrm rot="-10800000">
            <a:off x="1061006" y="4098210"/>
            <a:ext cx="431374" cy="431374"/>
            <a:chOff x="0" y="0"/>
            <a:chExt cx="575165" cy="575165"/>
          </a:xfrm>
        </p:grpSpPr>
        <p:sp>
          <p:nvSpPr>
            <p:cNvPr id="18" name="Freeform 1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9" name="Freeform 19"/>
          <p:cNvSpPr/>
          <p:nvPr/>
        </p:nvSpPr>
        <p:spPr>
          <a:xfrm rot="-10800000" flipH="1">
            <a:off x="1209164" y="4207780"/>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grpSp>
        <p:nvGrpSpPr>
          <p:cNvPr id="20" name="Group 20"/>
          <p:cNvGrpSpPr/>
          <p:nvPr/>
        </p:nvGrpSpPr>
        <p:grpSpPr>
          <a:xfrm rot="-5400000">
            <a:off x="624269" y="404407"/>
            <a:ext cx="546735" cy="1795272"/>
            <a:chOff x="0" y="0"/>
            <a:chExt cx="728980" cy="2393696"/>
          </a:xfrm>
        </p:grpSpPr>
        <p:sp>
          <p:nvSpPr>
            <p:cNvPr id="21" name="Freeform 21"/>
            <p:cNvSpPr/>
            <p:nvPr/>
          </p:nvSpPr>
          <p:spPr>
            <a:xfrm>
              <a:off x="0" y="0"/>
              <a:ext cx="728980" cy="2393696"/>
            </a:xfrm>
            <a:custGeom>
              <a:avLst/>
              <a:gdLst/>
              <a:ahLst/>
              <a:cxnLst/>
              <a:rect l="l" t="t" r="r" b="b"/>
              <a:pathLst>
                <a:path w="728980" h="2393696">
                  <a:moveTo>
                    <a:pt x="0" y="0"/>
                  </a:moveTo>
                  <a:lnTo>
                    <a:pt x="728980" y="0"/>
                  </a:lnTo>
                  <a:lnTo>
                    <a:pt x="728980" y="2393696"/>
                  </a:lnTo>
                  <a:lnTo>
                    <a:pt x="0" y="2393696"/>
                  </a:lnTo>
                  <a:close/>
                </a:path>
              </a:pathLst>
            </a:custGeom>
            <a:solidFill>
              <a:srgbClr val="FFC000"/>
            </a:solidFill>
            <a:ln w="12700">
              <a:noFill/>
            </a:ln>
          </p:spPr>
          <p:txBody>
            <a:bodyPr/>
            <a:p>
              <a:endParaRPr lang="en-GB" altLang="en-US"/>
            </a:p>
          </p:txBody>
        </p:sp>
      </p:grpSp>
      <p:sp>
        <p:nvSpPr>
          <p:cNvPr id="22" name="TextBox 22"/>
          <p:cNvSpPr txBox="1"/>
          <p:nvPr/>
        </p:nvSpPr>
        <p:spPr>
          <a:xfrm>
            <a:off x="927019" y="895326"/>
            <a:ext cx="868253" cy="855345"/>
          </a:xfrm>
          <a:prstGeom prst="rect">
            <a:avLst/>
          </a:prstGeom>
        </p:spPr>
        <p:txBody>
          <a:bodyPr lIns="0" tIns="0" rIns="0" bIns="0" rtlCol="0" anchor="t">
            <a:spAutoFit/>
          </a:bodyPr>
          <a:lstStyle/>
          <a:p>
            <a:pPr algn="just">
              <a:lnSpc>
                <a:spcPts val="504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0">
            <a:off x="9214063" y="8826926"/>
            <a:ext cx="431374" cy="431374"/>
            <a:chOff x="0" y="0"/>
            <a:chExt cx="575165" cy="575165"/>
          </a:xfrm>
        </p:grpSpPr>
        <p:sp>
          <p:nvSpPr>
            <p:cNvPr id="5" name="Freeform 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6" name="Freeform 6"/>
          <p:cNvSpPr/>
          <p:nvPr/>
        </p:nvSpPr>
        <p:spPr>
          <a:xfrm flipH="1">
            <a:off x="9362221"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1">
              <a:extLst>
                <a:ext uri="{96DAC541-7B7A-43D3-8B79-37D633B846F1}">
                  <asvg:svgBlip xmlns:asvg="http://schemas.microsoft.com/office/drawing/2016/SVG/main" r:embed="rId2"/>
                </a:ext>
              </a:extLst>
            </a:blip>
            <a:stretch>
              <a:fillRect l="-1242" r="-1242"/>
            </a:stretch>
          </a:blipFill>
        </p:spPr>
      </p:sp>
      <p:grpSp>
        <p:nvGrpSpPr>
          <p:cNvPr id="7" name="Group 7"/>
          <p:cNvGrpSpPr/>
          <p:nvPr/>
        </p:nvGrpSpPr>
        <p:grpSpPr>
          <a:xfrm rot="-10800000">
            <a:off x="8642563" y="8826926"/>
            <a:ext cx="431374" cy="431374"/>
            <a:chOff x="0" y="0"/>
            <a:chExt cx="575165" cy="575165"/>
          </a:xfrm>
        </p:grpSpPr>
        <p:sp>
          <p:nvSpPr>
            <p:cNvPr id="8" name="Freeform 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9" name="Freeform 9"/>
          <p:cNvSpPr/>
          <p:nvPr/>
        </p:nvSpPr>
        <p:spPr>
          <a:xfrm rot="-10800000" flipH="1">
            <a:off x="8790721"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1">
              <a:extLst>
                <a:ext uri="{96DAC541-7B7A-43D3-8B79-37D633B846F1}">
                  <asvg:svgBlip xmlns:asvg="http://schemas.microsoft.com/office/drawing/2016/SVG/main" r:embed="rId2"/>
                </a:ext>
              </a:extLst>
            </a:blip>
            <a:stretch>
              <a:fillRect l="-1242" r="-1242"/>
            </a:stretch>
          </a:blipFill>
        </p:spPr>
      </p:sp>
      <p:grpSp>
        <p:nvGrpSpPr>
          <p:cNvPr id="10" name="Group 10"/>
          <p:cNvGrpSpPr/>
          <p:nvPr/>
        </p:nvGrpSpPr>
        <p:grpSpPr>
          <a:xfrm rot="0">
            <a:off x="1028700" y="3821081"/>
            <a:ext cx="2809941" cy="2644838"/>
            <a:chOff x="0" y="0"/>
            <a:chExt cx="3746588" cy="3526451"/>
          </a:xfrm>
        </p:grpSpPr>
        <p:sp>
          <p:nvSpPr>
            <p:cNvPr id="11" name="Freeform 11"/>
            <p:cNvSpPr/>
            <p:nvPr/>
          </p:nvSpPr>
          <p:spPr>
            <a:xfrm>
              <a:off x="0" y="0"/>
              <a:ext cx="3746627" cy="3526409"/>
            </a:xfrm>
            <a:custGeom>
              <a:avLst/>
              <a:gdLst/>
              <a:ahLst/>
              <a:cxnLst/>
              <a:rect l="l" t="t" r="r" b="b"/>
              <a:pathLst>
                <a:path w="3746627" h="3526409">
                  <a:moveTo>
                    <a:pt x="0" y="0"/>
                  </a:moveTo>
                  <a:lnTo>
                    <a:pt x="3746627" y="0"/>
                  </a:lnTo>
                  <a:lnTo>
                    <a:pt x="3746627" y="3526409"/>
                  </a:lnTo>
                  <a:lnTo>
                    <a:pt x="0" y="3526409"/>
                  </a:lnTo>
                  <a:close/>
                </a:path>
              </a:pathLst>
            </a:custGeom>
            <a:solidFill>
              <a:srgbClr val="292929"/>
            </a:solidFill>
          </p:spPr>
        </p:sp>
      </p:grpSp>
      <p:grpSp>
        <p:nvGrpSpPr>
          <p:cNvPr id="12" name="Group 12"/>
          <p:cNvGrpSpPr/>
          <p:nvPr/>
        </p:nvGrpSpPr>
        <p:grpSpPr>
          <a:xfrm rot="0">
            <a:off x="1028700" y="1570355"/>
            <a:ext cx="546709" cy="2250726"/>
            <a:chOff x="0" y="0"/>
            <a:chExt cx="728945" cy="3000968"/>
          </a:xfrm>
        </p:grpSpPr>
        <p:sp>
          <p:nvSpPr>
            <p:cNvPr id="13" name="Freeform 13"/>
            <p:cNvSpPr/>
            <p:nvPr/>
          </p:nvSpPr>
          <p:spPr>
            <a:xfrm>
              <a:off x="0" y="0"/>
              <a:ext cx="728980" cy="3001010"/>
            </a:xfrm>
            <a:custGeom>
              <a:avLst/>
              <a:gdLst/>
              <a:ahLst/>
              <a:cxnLst/>
              <a:rect l="l" t="t" r="r" b="b"/>
              <a:pathLst>
                <a:path w="728980" h="3001010">
                  <a:moveTo>
                    <a:pt x="0" y="0"/>
                  </a:moveTo>
                  <a:lnTo>
                    <a:pt x="728980" y="0"/>
                  </a:lnTo>
                  <a:lnTo>
                    <a:pt x="728980" y="3001010"/>
                  </a:lnTo>
                  <a:lnTo>
                    <a:pt x="0" y="3001010"/>
                  </a:lnTo>
                  <a:close/>
                </a:path>
              </a:pathLst>
            </a:custGeom>
            <a:solidFill>
              <a:srgbClr val="5B5B5B"/>
            </a:solidFill>
          </p:spPr>
        </p:sp>
      </p:grpSp>
      <p:grpSp>
        <p:nvGrpSpPr>
          <p:cNvPr id="14" name="Group 14"/>
          <p:cNvGrpSpPr/>
          <p:nvPr/>
        </p:nvGrpSpPr>
        <p:grpSpPr>
          <a:xfrm rot="0">
            <a:off x="1028700" y="0"/>
            <a:ext cx="546709" cy="1570355"/>
            <a:chOff x="0" y="0"/>
            <a:chExt cx="728945" cy="2093807"/>
          </a:xfrm>
        </p:grpSpPr>
        <p:sp>
          <p:nvSpPr>
            <p:cNvPr id="15" name="Freeform 15"/>
            <p:cNvSpPr/>
            <p:nvPr/>
          </p:nvSpPr>
          <p:spPr>
            <a:xfrm>
              <a:off x="0" y="0"/>
              <a:ext cx="728980" cy="2093849"/>
            </a:xfrm>
            <a:custGeom>
              <a:avLst/>
              <a:gdLst/>
              <a:ahLst/>
              <a:cxnLst/>
              <a:rect l="l" t="t" r="r" b="b"/>
              <a:pathLst>
                <a:path w="728980" h="2093849">
                  <a:moveTo>
                    <a:pt x="0" y="0"/>
                  </a:moveTo>
                  <a:lnTo>
                    <a:pt x="728980" y="0"/>
                  </a:lnTo>
                  <a:lnTo>
                    <a:pt x="728980" y="2093849"/>
                  </a:lnTo>
                  <a:lnTo>
                    <a:pt x="0" y="2093849"/>
                  </a:lnTo>
                  <a:close/>
                </a:path>
              </a:pathLst>
            </a:custGeom>
            <a:solidFill>
              <a:srgbClr val="929292"/>
            </a:solidFill>
          </p:spPr>
        </p:sp>
      </p:grpSp>
      <p:sp>
        <p:nvSpPr>
          <p:cNvPr id="16" name="TextBox 16"/>
          <p:cNvSpPr txBox="1"/>
          <p:nvPr/>
        </p:nvSpPr>
        <p:spPr>
          <a:xfrm>
            <a:off x="8709874" y="914400"/>
            <a:ext cx="1239630" cy="514350"/>
          </a:xfrm>
          <a:prstGeom prst="rect">
            <a:avLst/>
          </a:prstGeom>
        </p:spPr>
        <p:txBody>
          <a:bodyPr lIns="0" tIns="0" rIns="0" bIns="0" rtlCol="0" anchor="t">
            <a:spAutoFit/>
          </a:bodyPr>
          <a:lstStyle/>
          <a:p>
            <a:pPr algn="ct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7" name="TextBox 17"/>
          <p:cNvSpPr txBox="1"/>
          <p:nvPr/>
        </p:nvSpPr>
        <p:spPr>
          <a:xfrm>
            <a:off x="1575410" y="4121150"/>
            <a:ext cx="4716104" cy="1844675"/>
          </a:xfrm>
          <a:prstGeom prst="rect">
            <a:avLst/>
          </a:prstGeom>
        </p:spPr>
        <p:txBody>
          <a:bodyPr lIns="0" tIns="0" rIns="0" bIns="0" rtlCol="0" anchor="t">
            <a:spAutoFit/>
          </a:bodyPr>
          <a:lstStyle/>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Client</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Brief.</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8" name="TextBox 18"/>
          <p:cNvSpPr txBox="1"/>
          <p:nvPr/>
        </p:nvSpPr>
        <p:spPr>
          <a:xfrm rot="-5400000">
            <a:off x="-454958" y="7562552"/>
            <a:ext cx="3122254" cy="269240"/>
          </a:xfrm>
          <a:prstGeom prst="rect">
            <a:avLst/>
          </a:prstGeom>
        </p:spPr>
        <p:txBody>
          <a:bodyPr lIns="0" tIns="0" rIns="0" bIns="0" rtlCol="0" anchor="t">
            <a:spAutoFit/>
          </a:bodyPr>
          <a:lstStyle/>
          <a:p>
            <a:pPr algn="l">
              <a:lnSpc>
                <a:spcPts val="196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grpSp>
        <p:nvGrpSpPr>
          <p:cNvPr id="19" name="Group 19"/>
          <p:cNvGrpSpPr/>
          <p:nvPr/>
        </p:nvGrpSpPr>
        <p:grpSpPr>
          <a:xfrm rot="0">
            <a:off x="10935097" y="987538"/>
            <a:ext cx="1716786" cy="2022348"/>
            <a:chOff x="0" y="0"/>
            <a:chExt cx="2289048" cy="2696464"/>
          </a:xfrm>
        </p:grpSpPr>
        <p:sp>
          <p:nvSpPr>
            <p:cNvPr id="20" name="Freeform 20" descr="A group of people with laptops and a clock&#10;&#10;AI-generated content may be incorrect."/>
            <p:cNvSpPr/>
            <p:nvPr/>
          </p:nvSpPr>
          <p:spPr>
            <a:xfrm>
              <a:off x="0" y="0"/>
              <a:ext cx="2289048" cy="2696464"/>
            </a:xfrm>
            <a:custGeom>
              <a:avLst/>
              <a:gdLst/>
              <a:ahLst/>
              <a:cxnLst/>
              <a:rect l="l" t="t" r="r" b="b"/>
              <a:pathLst>
                <a:path w="2289048" h="2696464">
                  <a:moveTo>
                    <a:pt x="0" y="0"/>
                  </a:moveTo>
                  <a:lnTo>
                    <a:pt x="2289048" y="0"/>
                  </a:lnTo>
                  <a:lnTo>
                    <a:pt x="2289048" y="2696464"/>
                  </a:lnTo>
                  <a:lnTo>
                    <a:pt x="0" y="2696464"/>
                  </a:lnTo>
                  <a:lnTo>
                    <a:pt x="0" y="0"/>
                  </a:lnTo>
                  <a:close/>
                </a:path>
              </a:pathLst>
            </a:custGeom>
            <a:blipFill>
              <a:blip r:embed="rId3"/>
              <a:stretch>
                <a:fillRect l="-4536" r="-4536"/>
              </a:stretch>
            </a:blipFill>
          </p:spPr>
        </p:sp>
      </p:grpSp>
      <p:grpSp>
        <p:nvGrpSpPr>
          <p:cNvPr id="21" name="Group 21"/>
          <p:cNvGrpSpPr/>
          <p:nvPr/>
        </p:nvGrpSpPr>
        <p:grpSpPr>
          <a:xfrm rot="0">
            <a:off x="10891038" y="8124006"/>
            <a:ext cx="1837182" cy="1837182"/>
            <a:chOff x="0" y="0"/>
            <a:chExt cx="2449576" cy="2449576"/>
          </a:xfrm>
        </p:grpSpPr>
        <p:sp>
          <p:nvSpPr>
            <p:cNvPr id="22" name="Freeform 22" descr="Square black information icon. Vector. 27739256 Vector Art at Vecteezy"/>
            <p:cNvSpPr/>
            <p:nvPr/>
          </p:nvSpPr>
          <p:spPr>
            <a:xfrm>
              <a:off x="0" y="0"/>
              <a:ext cx="2449576" cy="2449576"/>
            </a:xfrm>
            <a:custGeom>
              <a:avLst/>
              <a:gdLst/>
              <a:ahLst/>
              <a:cxnLst/>
              <a:rect l="l" t="t" r="r" b="b"/>
              <a:pathLst>
                <a:path w="2449576" h="2449576">
                  <a:moveTo>
                    <a:pt x="0" y="0"/>
                  </a:moveTo>
                  <a:lnTo>
                    <a:pt x="2449576" y="0"/>
                  </a:lnTo>
                  <a:lnTo>
                    <a:pt x="2449576" y="2449576"/>
                  </a:lnTo>
                  <a:lnTo>
                    <a:pt x="0" y="2449576"/>
                  </a:lnTo>
                  <a:lnTo>
                    <a:pt x="0" y="0"/>
                  </a:lnTo>
                  <a:close/>
                </a:path>
              </a:pathLst>
            </a:custGeom>
            <a:blipFill>
              <a:blip r:embed="rId4"/>
              <a:stretch>
                <a:fillRect/>
              </a:stretch>
            </a:blipFill>
          </p:spPr>
        </p:sp>
      </p:grpSp>
      <p:sp>
        <p:nvSpPr>
          <p:cNvPr id="23" name="Freeform 23"/>
          <p:cNvSpPr/>
          <p:nvPr/>
        </p:nvSpPr>
        <p:spPr>
          <a:xfrm>
            <a:off x="9209300" y="8822163"/>
            <a:ext cx="441008" cy="441008"/>
          </a:xfrm>
          <a:custGeom>
            <a:avLst/>
            <a:gdLst/>
            <a:ahLst/>
            <a:cxnLst/>
            <a:rect l="l" t="t" r="r" b="b"/>
            <a:pathLst>
              <a:path w="441008" h="441008">
                <a:moveTo>
                  <a:pt x="0" y="0"/>
                </a:moveTo>
                <a:lnTo>
                  <a:pt x="441008" y="0"/>
                </a:lnTo>
                <a:lnTo>
                  <a:pt x="441008" y="441008"/>
                </a:lnTo>
                <a:lnTo>
                  <a:pt x="0" y="4410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flipH="1">
            <a:off x="9362221"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1">
              <a:extLst>
                <a:ext uri="{96DAC541-7B7A-43D3-8B79-37D633B846F1}">
                  <asvg:svgBlip xmlns:asvg="http://schemas.microsoft.com/office/drawing/2016/SVG/main" r:embed="rId2"/>
                </a:ext>
              </a:extLst>
            </a:blip>
            <a:stretch>
              <a:fillRect l="-1242" r="-1242"/>
            </a:stretch>
          </a:blipFill>
        </p:spPr>
      </p:sp>
      <p:sp>
        <p:nvSpPr>
          <p:cNvPr id="25" name="Freeform 25"/>
          <p:cNvSpPr/>
          <p:nvPr/>
        </p:nvSpPr>
        <p:spPr>
          <a:xfrm>
            <a:off x="8637692" y="8822055"/>
            <a:ext cx="441008" cy="441008"/>
          </a:xfrm>
          <a:custGeom>
            <a:avLst/>
            <a:gdLst/>
            <a:ahLst/>
            <a:cxnLst/>
            <a:rect l="l" t="t" r="r" b="b"/>
            <a:pathLst>
              <a:path w="441008" h="441008">
                <a:moveTo>
                  <a:pt x="0" y="0"/>
                </a:moveTo>
                <a:lnTo>
                  <a:pt x="441008" y="0"/>
                </a:lnTo>
                <a:lnTo>
                  <a:pt x="441008" y="441008"/>
                </a:lnTo>
                <a:lnTo>
                  <a:pt x="0" y="4410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Freeform 26"/>
          <p:cNvSpPr/>
          <p:nvPr/>
        </p:nvSpPr>
        <p:spPr>
          <a:xfrm rot="-10800000" flipH="1">
            <a:off x="8790721"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1">
              <a:extLst>
                <a:ext uri="{96DAC541-7B7A-43D3-8B79-37D633B846F1}">
                  <asvg:svgBlip xmlns:asvg="http://schemas.microsoft.com/office/drawing/2016/SVG/main" r:embed="rId2"/>
                </a:ext>
              </a:extLst>
            </a:blip>
            <a:stretch>
              <a:fillRect l="-1242" r="-1242"/>
            </a:stretch>
          </a:blipFill>
        </p:spPr>
      </p:sp>
      <p:sp>
        <p:nvSpPr>
          <p:cNvPr id="27" name="TextBox 27"/>
          <p:cNvSpPr txBox="1"/>
          <p:nvPr/>
        </p:nvSpPr>
        <p:spPr>
          <a:xfrm>
            <a:off x="13103691" y="904875"/>
            <a:ext cx="3162305" cy="462909"/>
          </a:xfrm>
          <a:prstGeom prst="rect">
            <a:avLst/>
          </a:prstGeom>
        </p:spPr>
        <p:txBody>
          <a:bodyPr lIns="0" tIns="0" rIns="0" bIns="0" rtlCol="0" anchor="t">
            <a:spAutoFit/>
          </a:bodyPr>
          <a:lstStyle/>
          <a:p>
            <a:pPr algn="l">
              <a:lnSpc>
                <a:spcPts val="336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Scope of work</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8" name="TextBox 28"/>
          <p:cNvSpPr txBox="1"/>
          <p:nvPr/>
        </p:nvSpPr>
        <p:spPr>
          <a:xfrm>
            <a:off x="13103691" y="1525905"/>
            <a:ext cx="4803309" cy="659130"/>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What are the main objectives of the project :</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9" name="TextBox 29"/>
          <p:cNvSpPr txBox="1"/>
          <p:nvPr/>
        </p:nvSpPr>
        <p:spPr>
          <a:xfrm>
            <a:off x="13112750" y="7696200"/>
            <a:ext cx="4914265" cy="2299970"/>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Estimated budget for FF&amp;E + works: </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19. Estimated budget for FF&amp;E + works</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Planned opening date or deadline: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20. Planned opening date or deadline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0000"/>
                </a:solidFill>
                <a:latin typeface="Calibri (MS)" panose="020F0502020204030204"/>
                <a:ea typeface="Calibri (MS)" panose="020F0502020204030204"/>
                <a:cs typeface="Calibri (MS)" panose="020F0502020204030204"/>
                <a:sym typeface="Calibri (MS)" panose="020F0502020204030204"/>
              </a:rPr>
              <a:t>Which constraints:</a:t>
            </a:r>
            <a:endParaRPr lang="en-US" sz="18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2520"/>
              </a:lnSpc>
            </a:pPr>
            <a:r>
              <a:rPr lang="en-US" sz="1800">
                <a:solidFill>
                  <a:srgbClr val="000000"/>
                </a:solidFill>
                <a:latin typeface="Calibri (MS)" panose="020F0502020204030204"/>
                <a:ea typeface="Calibri (MS)" panose="020F0502020204030204"/>
                <a:cs typeface="Calibri (MS)" panose="020F0502020204030204"/>
                <a:sym typeface="Calibri (MS)" panose="020F0502020204030204"/>
              </a:rPr>
              <a:t>21. Which constraints</a:t>
            </a:r>
            <a:endParaRPr lang="en-US" sz="18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2520"/>
              </a:lnSpc>
            </a:pPr>
          </a:p>
        </p:txBody>
      </p:sp>
      <p:sp>
        <p:nvSpPr>
          <p:cNvPr id="30" name="TextBox 30"/>
          <p:cNvSpPr txBox="1"/>
          <p:nvPr/>
        </p:nvSpPr>
        <p:spPr>
          <a:xfrm>
            <a:off x="13103691" y="6422181"/>
            <a:ext cx="4803309" cy="344805"/>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Other comments or details</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1" name="TextBox 31"/>
          <p:cNvSpPr txBox="1"/>
          <p:nvPr/>
        </p:nvSpPr>
        <p:spPr>
          <a:xfrm>
            <a:off x="13103860" y="2210435"/>
            <a:ext cx="4923155" cy="2552065"/>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18. What are the main objectives of the project</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2" name="TextBox 32"/>
          <p:cNvSpPr txBox="1"/>
          <p:nvPr/>
        </p:nvSpPr>
        <p:spPr>
          <a:xfrm>
            <a:off x="13103691" y="6795561"/>
            <a:ext cx="4803309" cy="360680"/>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31. Other comments or details</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0">
            <a:off x="9214063" y="8826926"/>
            <a:ext cx="431374" cy="431374"/>
            <a:chOff x="0" y="0"/>
            <a:chExt cx="575165" cy="575165"/>
          </a:xfrm>
        </p:grpSpPr>
        <p:sp>
          <p:nvSpPr>
            <p:cNvPr id="5" name="Freeform 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6" name="Freeform 6"/>
          <p:cNvSpPr/>
          <p:nvPr/>
        </p:nvSpPr>
        <p:spPr>
          <a:xfrm flipH="1">
            <a:off x="9362221"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1">
              <a:extLst>
                <a:ext uri="{96DAC541-7B7A-43D3-8B79-37D633B846F1}">
                  <asvg:svgBlip xmlns:asvg="http://schemas.microsoft.com/office/drawing/2016/SVG/main" r:embed="rId2"/>
                </a:ext>
              </a:extLst>
            </a:blip>
            <a:stretch>
              <a:fillRect l="-1242" r="-1242"/>
            </a:stretch>
          </a:blipFill>
        </p:spPr>
      </p:sp>
      <p:grpSp>
        <p:nvGrpSpPr>
          <p:cNvPr id="7" name="Group 7"/>
          <p:cNvGrpSpPr/>
          <p:nvPr/>
        </p:nvGrpSpPr>
        <p:grpSpPr>
          <a:xfrm rot="-10800000">
            <a:off x="8642563" y="8826926"/>
            <a:ext cx="431374" cy="431374"/>
            <a:chOff x="0" y="0"/>
            <a:chExt cx="575165" cy="575165"/>
          </a:xfrm>
        </p:grpSpPr>
        <p:sp>
          <p:nvSpPr>
            <p:cNvPr id="8" name="Freeform 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9" name="Freeform 9"/>
          <p:cNvSpPr/>
          <p:nvPr/>
        </p:nvSpPr>
        <p:spPr>
          <a:xfrm rot="-10800000" flipH="1">
            <a:off x="8790721"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1">
              <a:extLst>
                <a:ext uri="{96DAC541-7B7A-43D3-8B79-37D633B846F1}">
                  <asvg:svgBlip xmlns:asvg="http://schemas.microsoft.com/office/drawing/2016/SVG/main" r:embed="rId2"/>
                </a:ext>
              </a:extLst>
            </a:blip>
            <a:stretch>
              <a:fillRect l="-1242" r="-1242"/>
            </a:stretch>
          </a:blipFill>
        </p:spPr>
      </p:sp>
      <p:grpSp>
        <p:nvGrpSpPr>
          <p:cNvPr id="10" name="Group 10"/>
          <p:cNvGrpSpPr/>
          <p:nvPr/>
        </p:nvGrpSpPr>
        <p:grpSpPr>
          <a:xfrm rot="0">
            <a:off x="1028700" y="3821081"/>
            <a:ext cx="2809941" cy="2644838"/>
            <a:chOff x="0" y="0"/>
            <a:chExt cx="3746588" cy="3526451"/>
          </a:xfrm>
        </p:grpSpPr>
        <p:sp>
          <p:nvSpPr>
            <p:cNvPr id="11" name="Freeform 11"/>
            <p:cNvSpPr/>
            <p:nvPr/>
          </p:nvSpPr>
          <p:spPr>
            <a:xfrm>
              <a:off x="0" y="0"/>
              <a:ext cx="3746627" cy="3526409"/>
            </a:xfrm>
            <a:custGeom>
              <a:avLst/>
              <a:gdLst/>
              <a:ahLst/>
              <a:cxnLst/>
              <a:rect l="l" t="t" r="r" b="b"/>
              <a:pathLst>
                <a:path w="3746627" h="3526409">
                  <a:moveTo>
                    <a:pt x="0" y="0"/>
                  </a:moveTo>
                  <a:lnTo>
                    <a:pt x="3746627" y="0"/>
                  </a:lnTo>
                  <a:lnTo>
                    <a:pt x="3746627" y="3526409"/>
                  </a:lnTo>
                  <a:lnTo>
                    <a:pt x="0" y="3526409"/>
                  </a:lnTo>
                  <a:close/>
                </a:path>
              </a:pathLst>
            </a:custGeom>
            <a:solidFill>
              <a:srgbClr val="292929"/>
            </a:solidFill>
          </p:spPr>
        </p:sp>
      </p:grpSp>
      <p:grpSp>
        <p:nvGrpSpPr>
          <p:cNvPr id="12" name="Group 12"/>
          <p:cNvGrpSpPr/>
          <p:nvPr/>
        </p:nvGrpSpPr>
        <p:grpSpPr>
          <a:xfrm rot="0">
            <a:off x="1028700" y="1570355"/>
            <a:ext cx="546709" cy="2250726"/>
            <a:chOff x="0" y="0"/>
            <a:chExt cx="728945" cy="3000968"/>
          </a:xfrm>
        </p:grpSpPr>
        <p:sp>
          <p:nvSpPr>
            <p:cNvPr id="13" name="Freeform 13"/>
            <p:cNvSpPr/>
            <p:nvPr/>
          </p:nvSpPr>
          <p:spPr>
            <a:xfrm>
              <a:off x="0" y="0"/>
              <a:ext cx="728980" cy="3001010"/>
            </a:xfrm>
            <a:custGeom>
              <a:avLst/>
              <a:gdLst/>
              <a:ahLst/>
              <a:cxnLst/>
              <a:rect l="l" t="t" r="r" b="b"/>
              <a:pathLst>
                <a:path w="728980" h="3001010">
                  <a:moveTo>
                    <a:pt x="0" y="0"/>
                  </a:moveTo>
                  <a:lnTo>
                    <a:pt x="728980" y="0"/>
                  </a:lnTo>
                  <a:lnTo>
                    <a:pt x="728980" y="3001010"/>
                  </a:lnTo>
                  <a:lnTo>
                    <a:pt x="0" y="3001010"/>
                  </a:lnTo>
                  <a:close/>
                </a:path>
              </a:pathLst>
            </a:custGeom>
            <a:solidFill>
              <a:srgbClr val="5B5B5B"/>
            </a:solidFill>
          </p:spPr>
        </p:sp>
      </p:grpSp>
      <p:grpSp>
        <p:nvGrpSpPr>
          <p:cNvPr id="14" name="Group 14"/>
          <p:cNvGrpSpPr/>
          <p:nvPr/>
        </p:nvGrpSpPr>
        <p:grpSpPr>
          <a:xfrm rot="0">
            <a:off x="1028700" y="0"/>
            <a:ext cx="546709" cy="1570355"/>
            <a:chOff x="0" y="0"/>
            <a:chExt cx="728945" cy="2093807"/>
          </a:xfrm>
        </p:grpSpPr>
        <p:sp>
          <p:nvSpPr>
            <p:cNvPr id="15" name="Freeform 15"/>
            <p:cNvSpPr/>
            <p:nvPr/>
          </p:nvSpPr>
          <p:spPr>
            <a:xfrm>
              <a:off x="0" y="0"/>
              <a:ext cx="728980" cy="2093849"/>
            </a:xfrm>
            <a:custGeom>
              <a:avLst/>
              <a:gdLst/>
              <a:ahLst/>
              <a:cxnLst/>
              <a:rect l="l" t="t" r="r" b="b"/>
              <a:pathLst>
                <a:path w="728980" h="2093849">
                  <a:moveTo>
                    <a:pt x="0" y="0"/>
                  </a:moveTo>
                  <a:lnTo>
                    <a:pt x="728980" y="0"/>
                  </a:lnTo>
                  <a:lnTo>
                    <a:pt x="728980" y="2093849"/>
                  </a:lnTo>
                  <a:lnTo>
                    <a:pt x="0" y="2093849"/>
                  </a:lnTo>
                  <a:close/>
                </a:path>
              </a:pathLst>
            </a:custGeom>
            <a:solidFill>
              <a:srgbClr val="929292"/>
            </a:solidFill>
          </p:spPr>
        </p:sp>
      </p:grpSp>
      <p:sp>
        <p:nvSpPr>
          <p:cNvPr id="16" name="TextBox 16"/>
          <p:cNvSpPr txBox="1"/>
          <p:nvPr/>
        </p:nvSpPr>
        <p:spPr>
          <a:xfrm>
            <a:off x="8709874" y="914400"/>
            <a:ext cx="1313905" cy="514350"/>
          </a:xfrm>
          <a:prstGeom prst="rect">
            <a:avLst/>
          </a:prstGeom>
        </p:spPr>
        <p:txBody>
          <a:bodyPr lIns="0" tIns="0" rIns="0" bIns="0" rtlCol="0" anchor="t">
            <a:spAutoFit/>
          </a:bodyPr>
          <a:lstStyle/>
          <a:p>
            <a:pPr algn="ct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7" name="TextBox 17"/>
          <p:cNvSpPr txBox="1"/>
          <p:nvPr/>
        </p:nvSpPr>
        <p:spPr>
          <a:xfrm>
            <a:off x="1575410" y="4121150"/>
            <a:ext cx="4716104" cy="1844675"/>
          </a:xfrm>
          <a:prstGeom prst="rect">
            <a:avLst/>
          </a:prstGeom>
        </p:spPr>
        <p:txBody>
          <a:bodyPr lIns="0" tIns="0" rIns="0" bIns="0" rtlCol="0" anchor="t">
            <a:spAutoFit/>
          </a:bodyPr>
          <a:lstStyle/>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Client</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Brief.</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8" name="TextBox 18"/>
          <p:cNvSpPr txBox="1"/>
          <p:nvPr/>
        </p:nvSpPr>
        <p:spPr>
          <a:xfrm rot="-5400000">
            <a:off x="-454958" y="7562552"/>
            <a:ext cx="3122254" cy="269240"/>
          </a:xfrm>
          <a:prstGeom prst="rect">
            <a:avLst/>
          </a:prstGeom>
        </p:spPr>
        <p:txBody>
          <a:bodyPr lIns="0" tIns="0" rIns="0" bIns="0" rtlCol="0" anchor="t">
            <a:spAutoFit/>
          </a:bodyPr>
          <a:lstStyle/>
          <a:p>
            <a:pPr algn="l">
              <a:lnSpc>
                <a:spcPts val="196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grpSp>
        <p:nvGrpSpPr>
          <p:cNvPr id="21" name="Group 21"/>
          <p:cNvGrpSpPr/>
          <p:nvPr/>
        </p:nvGrpSpPr>
        <p:grpSpPr>
          <a:xfrm rot="0">
            <a:off x="10899730" y="7196475"/>
            <a:ext cx="1837182" cy="1837182"/>
            <a:chOff x="0" y="0"/>
            <a:chExt cx="2449576" cy="2449576"/>
          </a:xfrm>
        </p:grpSpPr>
        <p:sp>
          <p:nvSpPr>
            <p:cNvPr id="22" name="Freeform 22" descr="Square black information icon. Vector. 27739256 Vector Art at Vecteezy"/>
            <p:cNvSpPr/>
            <p:nvPr/>
          </p:nvSpPr>
          <p:spPr>
            <a:xfrm>
              <a:off x="0" y="0"/>
              <a:ext cx="2449576" cy="2449576"/>
            </a:xfrm>
            <a:custGeom>
              <a:avLst/>
              <a:gdLst/>
              <a:ahLst/>
              <a:cxnLst/>
              <a:rect l="l" t="t" r="r" b="b"/>
              <a:pathLst>
                <a:path w="2449576" h="2449576">
                  <a:moveTo>
                    <a:pt x="0" y="0"/>
                  </a:moveTo>
                  <a:lnTo>
                    <a:pt x="2449576" y="0"/>
                  </a:lnTo>
                  <a:lnTo>
                    <a:pt x="2449576" y="2449576"/>
                  </a:lnTo>
                  <a:lnTo>
                    <a:pt x="0" y="2449576"/>
                  </a:lnTo>
                  <a:lnTo>
                    <a:pt x="0" y="0"/>
                  </a:lnTo>
                  <a:close/>
                </a:path>
              </a:pathLst>
            </a:custGeom>
            <a:blipFill>
              <a:blip r:embed="rId3"/>
              <a:stretch>
                <a:fillRect/>
              </a:stretch>
            </a:blipFill>
          </p:spPr>
        </p:sp>
      </p:grpSp>
      <p:sp>
        <p:nvSpPr>
          <p:cNvPr id="23" name="TextBox 23"/>
          <p:cNvSpPr txBox="1"/>
          <p:nvPr/>
        </p:nvSpPr>
        <p:spPr>
          <a:xfrm>
            <a:off x="13103691" y="904875"/>
            <a:ext cx="3162305" cy="462909"/>
          </a:xfrm>
          <a:prstGeom prst="rect">
            <a:avLst/>
          </a:prstGeom>
        </p:spPr>
        <p:txBody>
          <a:bodyPr lIns="0" tIns="0" rIns="0" bIns="0" rtlCol="0" anchor="t">
            <a:spAutoFit/>
          </a:bodyPr>
          <a:lstStyle/>
          <a:p>
            <a:pPr algn="l">
              <a:lnSpc>
                <a:spcPts val="336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Scope of work</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p:txBody>
      </p:sp>
      <p:sp>
        <p:nvSpPr>
          <p:cNvPr id="24" name="TextBox 24"/>
          <p:cNvSpPr txBox="1"/>
          <p:nvPr/>
        </p:nvSpPr>
        <p:spPr>
          <a:xfrm>
            <a:off x="13103691" y="1525905"/>
            <a:ext cx="4803309" cy="5854700"/>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Design Guideine –  22. Design Guideine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23. Upload your logo</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5" name="Freeform 25"/>
          <p:cNvSpPr/>
          <p:nvPr/>
        </p:nvSpPr>
        <p:spPr>
          <a:xfrm>
            <a:off x="13086229" y="7370875"/>
            <a:ext cx="4914423" cy="2057210"/>
          </a:xfrm>
          <a:custGeom>
            <a:avLst/>
            <a:gdLst/>
            <a:ahLst/>
            <a:cxnLst/>
            <a:rect l="l" t="t" r="r" b="b"/>
            <a:pathLst>
              <a:path w="4914423" h="2057210">
                <a:moveTo>
                  <a:pt x="0" y="0"/>
                </a:moveTo>
                <a:lnTo>
                  <a:pt x="4914423" y="0"/>
                </a:lnTo>
                <a:lnTo>
                  <a:pt x="4914423" y="2057210"/>
                </a:lnTo>
                <a:lnTo>
                  <a:pt x="0" y="20572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13086106" y="2037372"/>
            <a:ext cx="4443577" cy="658346"/>
          </a:xfrm>
          <a:prstGeom prst="rect">
            <a:avLst/>
          </a:prstGeom>
        </p:spPr>
        <p:txBody>
          <a:bodyPr lIns="0" tIns="0" rIns="0" bIns="0" rtlCol="0" anchor="t">
            <a:spAutoFit/>
          </a:bodyPr>
          <a:lstStyle/>
          <a:p>
            <a:pPr algn="l">
              <a:lnSpc>
                <a:spcPts val="3360"/>
              </a:lnSpc>
            </a:pPr>
            <a:r>
              <a:rPr lang="en-US" sz="1800">
                <a:solidFill>
                  <a:srgbClr val="0070C0"/>
                </a:solidFill>
                <a:latin typeface="Poppins Light" panose="00000400000000000000"/>
                <a:ea typeface="Poppins Light" panose="00000400000000000000"/>
                <a:cs typeface="Poppins Light" panose="00000400000000000000"/>
                <a:sym typeface="Poppins Light" panose="00000400000000000000"/>
              </a:rPr>
              <a:t>&lt;&lt; This data is filled by  Admin</a:t>
            </a:r>
            <a:endParaRPr lang="en-US" sz="1800">
              <a:solidFill>
                <a:srgbClr val="0070C0"/>
              </a:solidFill>
              <a:latin typeface="Poppins Light" panose="00000400000000000000"/>
              <a:ea typeface="Poppins Light" panose="00000400000000000000"/>
              <a:cs typeface="Poppins Light" panose="00000400000000000000"/>
              <a:sym typeface="Poppins Light" panose="00000400000000000000"/>
            </a:endParaRPr>
          </a:p>
        </p:txBody>
      </p:sp>
      <p:pic>
        <p:nvPicPr>
          <p:cNvPr id="167" name="Google Shape;167;p4" descr="A group of people with laptops and a clock&#10;&#10;AI-generated content may be incorrect."/>
          <p:cNvPicPr preferRelativeResize="0"/>
          <p:nvPr/>
        </p:nvPicPr>
        <p:blipFill rotWithShape="1">
          <a:blip r:embed="rId6"/>
          <a:srcRect l="10239" t="23253" r="61210" b="45637"/>
          <a:stretch>
            <a:fillRect/>
          </a:stretch>
        </p:blipFill>
        <p:spPr>
          <a:xfrm>
            <a:off x="10935097" y="1015478"/>
            <a:ext cx="1716790" cy="20223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0">
            <a:off x="9214063" y="8826926"/>
            <a:ext cx="431374" cy="431374"/>
            <a:chOff x="0" y="0"/>
            <a:chExt cx="575165" cy="575165"/>
          </a:xfrm>
        </p:grpSpPr>
        <p:sp>
          <p:nvSpPr>
            <p:cNvPr id="5" name="Freeform 5"/>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6" name="Freeform 6"/>
          <p:cNvSpPr/>
          <p:nvPr/>
        </p:nvSpPr>
        <p:spPr>
          <a:xfrm flipH="1">
            <a:off x="9362221"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1">
              <a:extLst>
                <a:ext uri="{96DAC541-7B7A-43D3-8B79-37D633B846F1}">
                  <asvg:svgBlip xmlns:asvg="http://schemas.microsoft.com/office/drawing/2016/SVG/main" r:embed="rId2"/>
                </a:ext>
              </a:extLst>
            </a:blip>
            <a:stretch>
              <a:fillRect l="-1242" r="-1242"/>
            </a:stretch>
          </a:blipFill>
        </p:spPr>
      </p:sp>
      <p:grpSp>
        <p:nvGrpSpPr>
          <p:cNvPr id="7" name="Group 7"/>
          <p:cNvGrpSpPr/>
          <p:nvPr/>
        </p:nvGrpSpPr>
        <p:grpSpPr>
          <a:xfrm rot="-10800000">
            <a:off x="8642563" y="8826926"/>
            <a:ext cx="431374" cy="431374"/>
            <a:chOff x="0" y="0"/>
            <a:chExt cx="575165" cy="575165"/>
          </a:xfrm>
        </p:grpSpPr>
        <p:sp>
          <p:nvSpPr>
            <p:cNvPr id="8" name="Freeform 8"/>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9" name="Freeform 9"/>
          <p:cNvSpPr/>
          <p:nvPr/>
        </p:nvSpPr>
        <p:spPr>
          <a:xfrm rot="-10800000" flipH="1">
            <a:off x="8790721"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1">
              <a:extLst>
                <a:ext uri="{96DAC541-7B7A-43D3-8B79-37D633B846F1}">
                  <asvg:svgBlip xmlns:asvg="http://schemas.microsoft.com/office/drawing/2016/SVG/main" r:embed="rId2"/>
                </a:ext>
              </a:extLst>
            </a:blip>
            <a:stretch>
              <a:fillRect l="-1242" r="-1242"/>
            </a:stretch>
          </a:blipFill>
        </p:spPr>
      </p:sp>
      <p:sp>
        <p:nvSpPr>
          <p:cNvPr id="10" name="TextBox 10"/>
          <p:cNvSpPr txBox="1"/>
          <p:nvPr/>
        </p:nvSpPr>
        <p:spPr>
          <a:xfrm>
            <a:off x="8709874" y="914400"/>
            <a:ext cx="1165355" cy="514350"/>
          </a:xfrm>
          <a:prstGeom prst="rect">
            <a:avLst/>
          </a:prstGeom>
        </p:spPr>
        <p:txBody>
          <a:bodyPr lIns="0" tIns="0" rIns="0" bIns="0" rtlCol="0" anchor="t">
            <a:spAutoFit/>
          </a:bodyPr>
          <a:lstStyle/>
          <a:p>
            <a:pPr algn="ct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1" name="TextBox 11"/>
          <p:cNvSpPr txBox="1"/>
          <p:nvPr/>
        </p:nvSpPr>
        <p:spPr>
          <a:xfrm rot="-5400000">
            <a:off x="-454958" y="7562552"/>
            <a:ext cx="3122254" cy="269240"/>
          </a:xfrm>
          <a:prstGeom prst="rect">
            <a:avLst/>
          </a:prstGeom>
        </p:spPr>
        <p:txBody>
          <a:bodyPr lIns="0" tIns="0" rIns="0" bIns="0" rtlCol="0" anchor="t">
            <a:spAutoFit/>
          </a:bodyPr>
          <a:lstStyle/>
          <a:p>
            <a:pPr algn="l">
              <a:lnSpc>
                <a:spcPts val="196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grpSp>
        <p:nvGrpSpPr>
          <p:cNvPr id="12" name="Group 12"/>
          <p:cNvGrpSpPr/>
          <p:nvPr/>
        </p:nvGrpSpPr>
        <p:grpSpPr>
          <a:xfrm rot="0">
            <a:off x="10921957" y="893609"/>
            <a:ext cx="1735360" cy="1714500"/>
            <a:chOff x="0" y="0"/>
            <a:chExt cx="2313813" cy="2286000"/>
          </a:xfrm>
        </p:grpSpPr>
        <p:sp>
          <p:nvSpPr>
            <p:cNvPr id="13" name="Freeform 13" descr="Emojis Royalty Free Vector Image - VectorStock"/>
            <p:cNvSpPr/>
            <p:nvPr/>
          </p:nvSpPr>
          <p:spPr>
            <a:xfrm>
              <a:off x="0" y="0"/>
              <a:ext cx="2313813" cy="2286000"/>
            </a:xfrm>
            <a:custGeom>
              <a:avLst/>
              <a:gdLst/>
              <a:ahLst/>
              <a:cxnLst/>
              <a:rect l="l" t="t" r="r" b="b"/>
              <a:pathLst>
                <a:path w="2313813" h="2286000">
                  <a:moveTo>
                    <a:pt x="0" y="0"/>
                  </a:moveTo>
                  <a:lnTo>
                    <a:pt x="2313813" y="0"/>
                  </a:lnTo>
                  <a:lnTo>
                    <a:pt x="2313813" y="2286000"/>
                  </a:lnTo>
                  <a:lnTo>
                    <a:pt x="0" y="2286000"/>
                  </a:lnTo>
                  <a:lnTo>
                    <a:pt x="0" y="0"/>
                  </a:lnTo>
                  <a:close/>
                </a:path>
              </a:pathLst>
            </a:custGeom>
            <a:blipFill>
              <a:blip r:embed="rId3"/>
              <a:stretch>
                <a:fillRect t="-4640" b="-4640"/>
              </a:stretch>
            </a:blipFill>
          </p:spPr>
        </p:sp>
      </p:grpSp>
      <p:sp>
        <p:nvSpPr>
          <p:cNvPr id="14" name="TextBox 14"/>
          <p:cNvSpPr txBox="1"/>
          <p:nvPr/>
        </p:nvSpPr>
        <p:spPr>
          <a:xfrm>
            <a:off x="13103691" y="904875"/>
            <a:ext cx="3162305" cy="462909"/>
          </a:xfrm>
          <a:prstGeom prst="rect">
            <a:avLst/>
          </a:prstGeom>
        </p:spPr>
        <p:txBody>
          <a:bodyPr lIns="0" tIns="0" rIns="0" bIns="0" rtlCol="0" anchor="t">
            <a:spAutoFit/>
          </a:bodyPr>
          <a:lstStyle/>
          <a:p>
            <a:pPr algn="l">
              <a:lnSpc>
                <a:spcPts val="336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Mood &amp; Feel</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5" name="TextBox 15"/>
          <p:cNvSpPr txBox="1"/>
          <p:nvPr/>
        </p:nvSpPr>
        <p:spPr>
          <a:xfrm>
            <a:off x="13103691" y="1447800"/>
            <a:ext cx="4803309" cy="1007110"/>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Do you have a defined color palette: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24. Do you have a defined color palette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p:txBody>
      </p:sp>
      <p:sp>
        <p:nvSpPr>
          <p:cNvPr id="16" name="TextBox 16"/>
          <p:cNvSpPr txBox="1"/>
          <p:nvPr/>
        </p:nvSpPr>
        <p:spPr>
          <a:xfrm>
            <a:off x="13103860" y="2933700"/>
            <a:ext cx="5062220" cy="1007110"/>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Please describe the style / atmosphere: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25. Please describe the style / atmosphere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p:txBody>
      </p:sp>
      <p:sp>
        <p:nvSpPr>
          <p:cNvPr id="17" name="TextBox 17"/>
          <p:cNvSpPr txBox="1"/>
          <p:nvPr/>
        </p:nvSpPr>
        <p:spPr>
          <a:xfrm>
            <a:off x="13085911" y="8687076"/>
            <a:ext cx="4803309" cy="1653540"/>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How important is sustainability in your project:</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29. How important is sustainability in your project</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p:txBody>
      </p:sp>
      <p:sp>
        <p:nvSpPr>
          <p:cNvPr id="18" name="TextBox 18"/>
          <p:cNvSpPr txBox="1"/>
          <p:nvPr/>
        </p:nvSpPr>
        <p:spPr>
          <a:xfrm>
            <a:off x="13085911" y="7391641"/>
            <a:ext cx="4803309" cy="1653540"/>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Would you like the design to reflect local culture: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28. Would you like the design to reflect local culture</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p:txBody>
      </p:sp>
      <p:sp>
        <p:nvSpPr>
          <p:cNvPr id="19" name="TextBox 19"/>
          <p:cNvSpPr txBox="1"/>
          <p:nvPr/>
        </p:nvSpPr>
        <p:spPr>
          <a:xfrm>
            <a:off x="13086106" y="2037372"/>
            <a:ext cx="4443577" cy="658346"/>
          </a:xfrm>
          <a:prstGeom prst="rect">
            <a:avLst/>
          </a:prstGeom>
        </p:spPr>
        <p:txBody>
          <a:bodyPr lIns="0" tIns="0" rIns="0" bIns="0" rtlCol="0" anchor="t">
            <a:spAutoFit/>
          </a:bodyPr>
          <a:lstStyle/>
          <a:p>
            <a:pPr algn="l">
              <a:lnSpc>
                <a:spcPts val="3360"/>
              </a:lnSpc>
            </a:pPr>
            <a:r>
              <a:rPr lang="en-US" sz="1800">
                <a:solidFill>
                  <a:srgbClr val="0070C0"/>
                </a:solidFill>
                <a:latin typeface="Poppins Light" panose="00000400000000000000"/>
                <a:ea typeface="Poppins Light" panose="00000400000000000000"/>
                <a:cs typeface="Poppins Light" panose="00000400000000000000"/>
                <a:sym typeface="Poppins Light" panose="00000400000000000000"/>
              </a:rPr>
              <a:t>&lt;&lt; This data is filled by  Admin</a:t>
            </a:r>
            <a:endParaRPr lang="en-US" sz="1800">
              <a:solidFill>
                <a:srgbClr val="0070C0"/>
              </a:solidFill>
              <a:latin typeface="Poppins Light" panose="00000400000000000000"/>
              <a:ea typeface="Poppins Light" panose="00000400000000000000"/>
              <a:cs typeface="Poppins Light" panose="00000400000000000000"/>
              <a:sym typeface="Poppins Light" panose="000004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810182" y="3142314"/>
            <a:ext cx="3877618" cy="7388254"/>
          </a:xfrm>
          <a:prstGeom prst="rect">
            <a:avLst/>
          </a:prstGeom>
        </p:spPr>
        <p:txBody>
          <a:bodyPr lIns="0" tIns="0" rIns="0" bIns="0" rtlCol="0" anchor="t">
            <a:spAutoFit/>
          </a:bodyPr>
          <a:lstStyle/>
          <a:p>
            <a:pPr algn="l">
              <a:lnSpc>
                <a:spcPts val="336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Sanitaryware:</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36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Kitchenware:</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Deco:</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p>
          <a:p>
            <a:pPr algn="l">
              <a:lnSpc>
                <a:spcPts val="2520"/>
              </a:lnSpc>
            </a:pPr>
          </a:p>
          <a:p>
            <a:pPr algn="l">
              <a:lnSpc>
                <a:spcPts val="2520"/>
              </a:lnSpc>
            </a:pPr>
          </a:p>
          <a:p>
            <a:pPr algn="l">
              <a:lnSpc>
                <a:spcPts val="3360"/>
              </a:lnSpc>
            </a:pPr>
          </a:p>
        </p:txBody>
      </p:sp>
      <p:grpSp>
        <p:nvGrpSpPr>
          <p:cNvPr id="3" name="Group 3"/>
          <p:cNvGrpSpPr/>
          <p:nvPr/>
        </p:nvGrpSpPr>
        <p:grpSpPr>
          <a:xfrm rot="0">
            <a:off x="4997844" y="0"/>
            <a:ext cx="13290156" cy="2571750"/>
            <a:chOff x="0" y="0"/>
            <a:chExt cx="17720208" cy="3429000"/>
          </a:xfrm>
        </p:grpSpPr>
        <p:sp>
          <p:nvSpPr>
            <p:cNvPr id="4" name="Freeform 4"/>
            <p:cNvSpPr/>
            <p:nvPr/>
          </p:nvSpPr>
          <p:spPr>
            <a:xfrm>
              <a:off x="0" y="0"/>
              <a:ext cx="17720183" cy="3429000"/>
            </a:xfrm>
            <a:custGeom>
              <a:avLst/>
              <a:gdLst/>
              <a:ahLst/>
              <a:cxnLst/>
              <a:rect l="l" t="t" r="r" b="b"/>
              <a:pathLst>
                <a:path w="17720183" h="3429000">
                  <a:moveTo>
                    <a:pt x="0" y="0"/>
                  </a:moveTo>
                  <a:lnTo>
                    <a:pt x="17720183" y="0"/>
                  </a:lnTo>
                  <a:lnTo>
                    <a:pt x="17720183" y="3429000"/>
                  </a:lnTo>
                  <a:lnTo>
                    <a:pt x="0" y="3429000"/>
                  </a:lnTo>
                  <a:lnTo>
                    <a:pt x="0" y="0"/>
                  </a:lnTo>
                  <a:close/>
                </a:path>
              </a:pathLst>
            </a:custGeom>
            <a:blipFill>
              <a:blip r:embed="rId1"/>
              <a:stretch>
                <a:fillRect t="-122492" b="-122492"/>
              </a:stretch>
            </a:blipFill>
          </p:spPr>
        </p:sp>
      </p:grpSp>
      <p:grpSp>
        <p:nvGrpSpPr>
          <p:cNvPr id="5" name="Group 5"/>
          <p:cNvGrpSpPr/>
          <p:nvPr/>
        </p:nvGrpSpPr>
        <p:grpSpPr>
          <a:xfrm rot="0">
            <a:off x="2498922" y="0"/>
            <a:ext cx="2498922" cy="2571750"/>
            <a:chOff x="0" y="0"/>
            <a:chExt cx="3331896" cy="3429000"/>
          </a:xfrm>
        </p:grpSpPr>
        <p:sp>
          <p:nvSpPr>
            <p:cNvPr id="6" name="Freeform 6"/>
            <p:cNvSpPr/>
            <p:nvPr/>
          </p:nvSpPr>
          <p:spPr>
            <a:xfrm>
              <a:off x="0" y="0"/>
              <a:ext cx="3331845" cy="3429000"/>
            </a:xfrm>
            <a:custGeom>
              <a:avLst/>
              <a:gdLst/>
              <a:ahLst/>
              <a:cxnLst/>
              <a:rect l="l" t="t" r="r" b="b"/>
              <a:pathLst>
                <a:path w="3331845" h="3429000">
                  <a:moveTo>
                    <a:pt x="0" y="0"/>
                  </a:moveTo>
                  <a:lnTo>
                    <a:pt x="3331845" y="0"/>
                  </a:lnTo>
                  <a:lnTo>
                    <a:pt x="3331845" y="3429000"/>
                  </a:lnTo>
                  <a:lnTo>
                    <a:pt x="0" y="3429000"/>
                  </a:lnTo>
                  <a:close/>
                </a:path>
              </a:pathLst>
            </a:custGeom>
            <a:solidFill>
              <a:srgbClr val="5B5B5B"/>
            </a:solidFill>
          </p:spPr>
        </p:sp>
      </p:grpSp>
      <p:grpSp>
        <p:nvGrpSpPr>
          <p:cNvPr id="7" name="Group 7"/>
          <p:cNvGrpSpPr/>
          <p:nvPr/>
        </p:nvGrpSpPr>
        <p:grpSpPr>
          <a:xfrm rot="0">
            <a:off x="0" y="0"/>
            <a:ext cx="2498922" cy="2571750"/>
            <a:chOff x="0" y="0"/>
            <a:chExt cx="3331896" cy="3429000"/>
          </a:xfrm>
        </p:grpSpPr>
        <p:sp>
          <p:nvSpPr>
            <p:cNvPr id="8" name="Freeform 8"/>
            <p:cNvSpPr/>
            <p:nvPr/>
          </p:nvSpPr>
          <p:spPr>
            <a:xfrm>
              <a:off x="0" y="0"/>
              <a:ext cx="3331845" cy="3429000"/>
            </a:xfrm>
            <a:custGeom>
              <a:avLst/>
              <a:gdLst/>
              <a:ahLst/>
              <a:cxnLst/>
              <a:rect l="l" t="t" r="r" b="b"/>
              <a:pathLst>
                <a:path w="3331845" h="3429000">
                  <a:moveTo>
                    <a:pt x="0" y="0"/>
                  </a:moveTo>
                  <a:lnTo>
                    <a:pt x="3331845" y="0"/>
                  </a:lnTo>
                  <a:lnTo>
                    <a:pt x="3331845" y="3429000"/>
                  </a:lnTo>
                  <a:lnTo>
                    <a:pt x="0" y="3429000"/>
                  </a:lnTo>
                  <a:close/>
                </a:path>
              </a:pathLst>
            </a:custGeom>
            <a:solidFill>
              <a:srgbClr val="292929"/>
            </a:solidFill>
          </p:spPr>
        </p:sp>
      </p:grpSp>
      <p:grpSp>
        <p:nvGrpSpPr>
          <p:cNvPr id="9" name="Group 9"/>
          <p:cNvGrpSpPr/>
          <p:nvPr/>
        </p:nvGrpSpPr>
        <p:grpSpPr>
          <a:xfrm rot="0">
            <a:off x="16827926" y="1041613"/>
            <a:ext cx="431374" cy="431374"/>
            <a:chOff x="0" y="0"/>
            <a:chExt cx="575165" cy="575165"/>
          </a:xfrm>
        </p:grpSpPr>
        <p:sp>
          <p:nvSpPr>
            <p:cNvPr id="10" name="Freeform 10"/>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929292"/>
            </a:solidFill>
          </p:spPr>
        </p:sp>
      </p:grpSp>
      <p:sp>
        <p:nvSpPr>
          <p:cNvPr id="11" name="Freeform 11"/>
          <p:cNvSpPr/>
          <p:nvPr/>
        </p:nvSpPr>
        <p:spPr>
          <a:xfrm flipH="1">
            <a:off x="16976084" y="1151183"/>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2" name="Group 12"/>
          <p:cNvGrpSpPr/>
          <p:nvPr/>
        </p:nvGrpSpPr>
        <p:grpSpPr>
          <a:xfrm rot="-10800000">
            <a:off x="16256426" y="1041613"/>
            <a:ext cx="431374" cy="431374"/>
            <a:chOff x="0" y="0"/>
            <a:chExt cx="575165" cy="575165"/>
          </a:xfrm>
        </p:grpSpPr>
        <p:sp>
          <p:nvSpPr>
            <p:cNvPr id="13" name="Freeform 13"/>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929292"/>
            </a:solidFill>
          </p:spPr>
        </p:sp>
      </p:grpSp>
      <p:sp>
        <p:nvSpPr>
          <p:cNvPr id="14" name="Freeform 14"/>
          <p:cNvSpPr/>
          <p:nvPr/>
        </p:nvSpPr>
        <p:spPr>
          <a:xfrm rot="-10800000" flipH="1">
            <a:off x="16404584" y="1151183"/>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5" name="Group 15"/>
          <p:cNvGrpSpPr/>
          <p:nvPr/>
        </p:nvGrpSpPr>
        <p:grpSpPr>
          <a:xfrm rot="0">
            <a:off x="0" y="2571750"/>
            <a:ext cx="4997844" cy="6686550"/>
            <a:chOff x="0" y="0"/>
            <a:chExt cx="6663792" cy="8915400"/>
          </a:xfrm>
        </p:grpSpPr>
        <p:sp>
          <p:nvSpPr>
            <p:cNvPr id="16" name="Freeform 16"/>
            <p:cNvSpPr/>
            <p:nvPr/>
          </p:nvSpPr>
          <p:spPr>
            <a:xfrm>
              <a:off x="0" y="0"/>
              <a:ext cx="6663817" cy="8915400"/>
            </a:xfrm>
            <a:custGeom>
              <a:avLst/>
              <a:gdLst/>
              <a:ahLst/>
              <a:cxnLst/>
              <a:rect l="l" t="t" r="r" b="b"/>
              <a:pathLst>
                <a:path w="6663817" h="8915400">
                  <a:moveTo>
                    <a:pt x="0" y="0"/>
                  </a:moveTo>
                  <a:lnTo>
                    <a:pt x="6663817" y="0"/>
                  </a:lnTo>
                  <a:lnTo>
                    <a:pt x="6663817" y="8915400"/>
                  </a:lnTo>
                  <a:lnTo>
                    <a:pt x="0" y="8915400"/>
                  </a:lnTo>
                  <a:lnTo>
                    <a:pt x="0" y="0"/>
                  </a:lnTo>
                  <a:close/>
                </a:path>
              </a:pathLst>
            </a:custGeom>
            <a:blipFill>
              <a:blip r:embed="rId4"/>
              <a:stretch>
                <a:fillRect l="-50222" r="-50221"/>
              </a:stretch>
            </a:blipFill>
          </p:spPr>
        </p:sp>
      </p:grpSp>
      <p:sp>
        <p:nvSpPr>
          <p:cNvPr id="17" name="TextBox 17"/>
          <p:cNvSpPr txBox="1"/>
          <p:nvPr/>
        </p:nvSpPr>
        <p:spPr>
          <a:xfrm>
            <a:off x="1061006" y="914400"/>
            <a:ext cx="1152166" cy="514350"/>
          </a:xfrm>
          <a:prstGeom prst="rect">
            <a:avLst/>
          </a:prstGeom>
        </p:spPr>
        <p:txBody>
          <a:bodyPr lIns="0" tIns="0" rIns="0" bIns="0" rtlCol="0" anchor="t">
            <a:spAutoFit/>
          </a:bodyPr>
          <a:lstStyle/>
          <a:p>
            <a:pPr algn="just">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8" name="TextBox 18"/>
          <p:cNvSpPr txBox="1"/>
          <p:nvPr/>
        </p:nvSpPr>
        <p:spPr>
          <a:xfrm>
            <a:off x="14137046" y="8989060"/>
            <a:ext cx="3122254" cy="269240"/>
          </a:xfrm>
          <a:prstGeom prst="rect">
            <a:avLst/>
          </a:prstGeom>
        </p:spPr>
        <p:txBody>
          <a:bodyPr lIns="0" tIns="0" rIns="0" bIns="0" rtlCol="0" anchor="t">
            <a:spAutoFit/>
          </a:bodyPr>
          <a:lstStyle/>
          <a:p>
            <a:pPr algn="r">
              <a:lnSpc>
                <a:spcPts val="196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grpSp>
        <p:nvGrpSpPr>
          <p:cNvPr id="19" name="Group 19"/>
          <p:cNvGrpSpPr/>
          <p:nvPr/>
        </p:nvGrpSpPr>
        <p:grpSpPr>
          <a:xfrm rot="0">
            <a:off x="5861694" y="9215438"/>
            <a:ext cx="6968316" cy="28575"/>
            <a:chOff x="0" y="0"/>
            <a:chExt cx="9291088" cy="38100"/>
          </a:xfrm>
        </p:grpSpPr>
        <p:sp>
          <p:nvSpPr>
            <p:cNvPr id="20" name="Freeform 20"/>
            <p:cNvSpPr/>
            <p:nvPr/>
          </p:nvSpPr>
          <p:spPr>
            <a:xfrm>
              <a:off x="19050" y="0"/>
              <a:ext cx="9252966" cy="38100"/>
            </a:xfrm>
            <a:custGeom>
              <a:avLst/>
              <a:gdLst/>
              <a:ahLst/>
              <a:cxnLst/>
              <a:rect l="l" t="t" r="r" b="b"/>
              <a:pathLst>
                <a:path w="9252966" h="38100">
                  <a:moveTo>
                    <a:pt x="0" y="0"/>
                  </a:moveTo>
                  <a:lnTo>
                    <a:pt x="9252966" y="0"/>
                  </a:lnTo>
                  <a:lnTo>
                    <a:pt x="9252966" y="38100"/>
                  </a:lnTo>
                  <a:lnTo>
                    <a:pt x="0" y="38100"/>
                  </a:lnTo>
                  <a:close/>
                </a:path>
              </a:pathLst>
            </a:custGeom>
            <a:solidFill>
              <a:srgbClr val="292929"/>
            </a:solidFill>
          </p:spPr>
        </p:sp>
      </p:grpSp>
      <p:sp>
        <p:nvSpPr>
          <p:cNvPr id="21" name="TextBox 21"/>
          <p:cNvSpPr txBox="1"/>
          <p:nvPr/>
        </p:nvSpPr>
        <p:spPr>
          <a:xfrm>
            <a:off x="5875982" y="3142314"/>
            <a:ext cx="5214686" cy="7388254"/>
          </a:xfrm>
          <a:prstGeom prst="rect">
            <a:avLst/>
          </a:prstGeom>
        </p:spPr>
        <p:txBody>
          <a:bodyPr lIns="0" tIns="0" rIns="0" bIns="0" rtlCol="0" anchor="t">
            <a:spAutoFit/>
          </a:bodyPr>
          <a:lstStyle/>
          <a:p>
            <a:pPr algn="l">
              <a:lnSpc>
                <a:spcPts val="336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Furniture:</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36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Lighting:</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Softs: Fabric / Carpet / Curtain:</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p>
          <a:p>
            <a:pPr algn="l">
              <a:lnSpc>
                <a:spcPts val="2520"/>
              </a:lnSpc>
            </a:pPr>
          </a:p>
          <a:p>
            <a:pPr algn="l">
              <a:lnSpc>
                <a:spcPts val="2520"/>
              </a:lnSpc>
            </a:pPr>
          </a:p>
          <a:p>
            <a:pPr algn="l">
              <a:lnSpc>
                <a:spcPts val="3360"/>
              </a:lnSpc>
            </a:pPr>
          </a:p>
        </p:txBody>
      </p:sp>
      <p:grpSp>
        <p:nvGrpSpPr>
          <p:cNvPr id="22" name="Group 22"/>
          <p:cNvGrpSpPr/>
          <p:nvPr/>
        </p:nvGrpSpPr>
        <p:grpSpPr>
          <a:xfrm rot="0">
            <a:off x="1028700" y="3821081"/>
            <a:ext cx="2809941" cy="2644838"/>
            <a:chOff x="0" y="0"/>
            <a:chExt cx="3746588" cy="3526451"/>
          </a:xfrm>
        </p:grpSpPr>
        <p:sp>
          <p:nvSpPr>
            <p:cNvPr id="23" name="Freeform 23"/>
            <p:cNvSpPr/>
            <p:nvPr/>
          </p:nvSpPr>
          <p:spPr>
            <a:xfrm>
              <a:off x="0" y="0"/>
              <a:ext cx="3746627" cy="3526409"/>
            </a:xfrm>
            <a:custGeom>
              <a:avLst/>
              <a:gdLst/>
              <a:ahLst/>
              <a:cxnLst/>
              <a:rect l="l" t="t" r="r" b="b"/>
              <a:pathLst>
                <a:path w="3746627" h="3526409">
                  <a:moveTo>
                    <a:pt x="0" y="0"/>
                  </a:moveTo>
                  <a:lnTo>
                    <a:pt x="3746627" y="0"/>
                  </a:lnTo>
                  <a:lnTo>
                    <a:pt x="3746627" y="3526409"/>
                  </a:lnTo>
                  <a:lnTo>
                    <a:pt x="0" y="3526409"/>
                  </a:lnTo>
                  <a:close/>
                </a:path>
              </a:pathLst>
            </a:custGeom>
            <a:solidFill>
              <a:srgbClr val="292929"/>
            </a:solidFill>
          </p:spPr>
        </p:sp>
      </p:grpSp>
      <p:sp>
        <p:nvSpPr>
          <p:cNvPr id="24" name="TextBox 24"/>
          <p:cNvSpPr txBox="1"/>
          <p:nvPr/>
        </p:nvSpPr>
        <p:spPr>
          <a:xfrm>
            <a:off x="1575410" y="4121150"/>
            <a:ext cx="4716104" cy="1790586"/>
          </a:xfrm>
          <a:prstGeom prst="rect">
            <a:avLst/>
          </a:prstGeom>
        </p:spPr>
        <p:txBody>
          <a:bodyPr lIns="0" tIns="0" rIns="0" bIns="0" rtlCol="0" anchor="t">
            <a:spAutoFit/>
          </a:bodyPr>
          <a:lstStyle/>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Ref</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FF&amp;E.</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5" name="TextBox 25"/>
          <p:cNvSpPr txBox="1"/>
          <p:nvPr/>
        </p:nvSpPr>
        <p:spPr>
          <a:xfrm>
            <a:off x="5875982" y="2737857"/>
            <a:ext cx="7414176" cy="322580"/>
          </a:xfrm>
          <a:prstGeom prst="rect">
            <a:avLst/>
          </a:prstGeom>
        </p:spPr>
        <p:txBody>
          <a:bodyPr lIns="0" tIns="0" rIns="0" bIns="0" rtlCol="0" anchor="t">
            <a:spAutoFit/>
          </a:bodyPr>
          <a:lstStyle/>
          <a:p>
            <a:pPr algn="l">
              <a:lnSpc>
                <a:spcPts val="252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 </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810182" y="3142314"/>
            <a:ext cx="3877618" cy="7388254"/>
          </a:xfrm>
          <a:prstGeom prst="rect">
            <a:avLst/>
          </a:prstGeom>
        </p:spPr>
        <p:txBody>
          <a:bodyPr lIns="0" tIns="0" rIns="0" bIns="0" rtlCol="0" anchor="t">
            <a:spAutoFit/>
          </a:bodyPr>
          <a:lstStyle/>
          <a:p>
            <a:pPr algn="l">
              <a:lnSpc>
                <a:spcPts val="336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Other:</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36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Other:</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Other:</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p>
          <a:p>
            <a:pPr algn="l">
              <a:lnSpc>
                <a:spcPts val="2520"/>
              </a:lnSpc>
            </a:pPr>
          </a:p>
          <a:p>
            <a:pPr algn="l">
              <a:lnSpc>
                <a:spcPts val="2520"/>
              </a:lnSpc>
            </a:pPr>
          </a:p>
          <a:p>
            <a:pPr algn="l">
              <a:lnSpc>
                <a:spcPts val="3360"/>
              </a:lnSpc>
            </a:pPr>
          </a:p>
        </p:txBody>
      </p:sp>
      <p:grpSp>
        <p:nvGrpSpPr>
          <p:cNvPr id="3" name="Group 3"/>
          <p:cNvGrpSpPr/>
          <p:nvPr/>
        </p:nvGrpSpPr>
        <p:grpSpPr>
          <a:xfrm rot="0">
            <a:off x="4997844" y="0"/>
            <a:ext cx="13290156" cy="2571750"/>
            <a:chOff x="0" y="0"/>
            <a:chExt cx="17720208" cy="3429000"/>
          </a:xfrm>
        </p:grpSpPr>
        <p:sp>
          <p:nvSpPr>
            <p:cNvPr id="4" name="Freeform 4"/>
            <p:cNvSpPr/>
            <p:nvPr/>
          </p:nvSpPr>
          <p:spPr>
            <a:xfrm>
              <a:off x="0" y="0"/>
              <a:ext cx="17720183" cy="3429000"/>
            </a:xfrm>
            <a:custGeom>
              <a:avLst/>
              <a:gdLst/>
              <a:ahLst/>
              <a:cxnLst/>
              <a:rect l="l" t="t" r="r" b="b"/>
              <a:pathLst>
                <a:path w="17720183" h="3429000">
                  <a:moveTo>
                    <a:pt x="0" y="0"/>
                  </a:moveTo>
                  <a:lnTo>
                    <a:pt x="17720183" y="0"/>
                  </a:lnTo>
                  <a:lnTo>
                    <a:pt x="17720183" y="3429000"/>
                  </a:lnTo>
                  <a:lnTo>
                    <a:pt x="0" y="3429000"/>
                  </a:lnTo>
                  <a:lnTo>
                    <a:pt x="0" y="0"/>
                  </a:lnTo>
                  <a:close/>
                </a:path>
              </a:pathLst>
            </a:custGeom>
            <a:blipFill>
              <a:blip r:embed="rId1"/>
              <a:stretch>
                <a:fillRect t="-122492" b="-122492"/>
              </a:stretch>
            </a:blipFill>
          </p:spPr>
        </p:sp>
      </p:grpSp>
      <p:grpSp>
        <p:nvGrpSpPr>
          <p:cNvPr id="5" name="Group 5"/>
          <p:cNvGrpSpPr/>
          <p:nvPr/>
        </p:nvGrpSpPr>
        <p:grpSpPr>
          <a:xfrm rot="0">
            <a:off x="2498922" y="0"/>
            <a:ext cx="2498922" cy="2571750"/>
            <a:chOff x="0" y="0"/>
            <a:chExt cx="3331896" cy="3429000"/>
          </a:xfrm>
        </p:grpSpPr>
        <p:sp>
          <p:nvSpPr>
            <p:cNvPr id="6" name="Freeform 6"/>
            <p:cNvSpPr/>
            <p:nvPr/>
          </p:nvSpPr>
          <p:spPr>
            <a:xfrm>
              <a:off x="0" y="0"/>
              <a:ext cx="3331845" cy="3429000"/>
            </a:xfrm>
            <a:custGeom>
              <a:avLst/>
              <a:gdLst/>
              <a:ahLst/>
              <a:cxnLst/>
              <a:rect l="l" t="t" r="r" b="b"/>
              <a:pathLst>
                <a:path w="3331845" h="3429000">
                  <a:moveTo>
                    <a:pt x="0" y="0"/>
                  </a:moveTo>
                  <a:lnTo>
                    <a:pt x="3331845" y="0"/>
                  </a:lnTo>
                  <a:lnTo>
                    <a:pt x="3331845" y="3429000"/>
                  </a:lnTo>
                  <a:lnTo>
                    <a:pt x="0" y="3429000"/>
                  </a:lnTo>
                  <a:close/>
                </a:path>
              </a:pathLst>
            </a:custGeom>
            <a:solidFill>
              <a:srgbClr val="5B5B5B"/>
            </a:solidFill>
          </p:spPr>
        </p:sp>
      </p:grpSp>
      <p:grpSp>
        <p:nvGrpSpPr>
          <p:cNvPr id="7" name="Group 7"/>
          <p:cNvGrpSpPr/>
          <p:nvPr/>
        </p:nvGrpSpPr>
        <p:grpSpPr>
          <a:xfrm rot="0">
            <a:off x="0" y="0"/>
            <a:ext cx="2498922" cy="2571750"/>
            <a:chOff x="0" y="0"/>
            <a:chExt cx="3331896" cy="3429000"/>
          </a:xfrm>
        </p:grpSpPr>
        <p:sp>
          <p:nvSpPr>
            <p:cNvPr id="8" name="Freeform 8"/>
            <p:cNvSpPr/>
            <p:nvPr/>
          </p:nvSpPr>
          <p:spPr>
            <a:xfrm>
              <a:off x="0" y="0"/>
              <a:ext cx="3331845" cy="3429000"/>
            </a:xfrm>
            <a:custGeom>
              <a:avLst/>
              <a:gdLst/>
              <a:ahLst/>
              <a:cxnLst/>
              <a:rect l="l" t="t" r="r" b="b"/>
              <a:pathLst>
                <a:path w="3331845" h="3429000">
                  <a:moveTo>
                    <a:pt x="0" y="0"/>
                  </a:moveTo>
                  <a:lnTo>
                    <a:pt x="3331845" y="0"/>
                  </a:lnTo>
                  <a:lnTo>
                    <a:pt x="3331845" y="3429000"/>
                  </a:lnTo>
                  <a:lnTo>
                    <a:pt x="0" y="3429000"/>
                  </a:lnTo>
                  <a:close/>
                </a:path>
              </a:pathLst>
            </a:custGeom>
            <a:solidFill>
              <a:srgbClr val="292929"/>
            </a:solidFill>
          </p:spPr>
        </p:sp>
      </p:grpSp>
      <p:grpSp>
        <p:nvGrpSpPr>
          <p:cNvPr id="9" name="Group 9"/>
          <p:cNvGrpSpPr/>
          <p:nvPr/>
        </p:nvGrpSpPr>
        <p:grpSpPr>
          <a:xfrm rot="0">
            <a:off x="16827926" y="1041613"/>
            <a:ext cx="431374" cy="431374"/>
            <a:chOff x="0" y="0"/>
            <a:chExt cx="575165" cy="575165"/>
          </a:xfrm>
        </p:grpSpPr>
        <p:sp>
          <p:nvSpPr>
            <p:cNvPr id="10" name="Freeform 10"/>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929292"/>
            </a:solidFill>
          </p:spPr>
        </p:sp>
      </p:grpSp>
      <p:sp>
        <p:nvSpPr>
          <p:cNvPr id="11" name="Freeform 11"/>
          <p:cNvSpPr/>
          <p:nvPr/>
        </p:nvSpPr>
        <p:spPr>
          <a:xfrm flipH="1">
            <a:off x="16976084" y="1151183"/>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2" name="Group 12"/>
          <p:cNvGrpSpPr/>
          <p:nvPr/>
        </p:nvGrpSpPr>
        <p:grpSpPr>
          <a:xfrm rot="-10800000">
            <a:off x="16256426" y="1041613"/>
            <a:ext cx="431374" cy="431374"/>
            <a:chOff x="0" y="0"/>
            <a:chExt cx="575165" cy="575165"/>
          </a:xfrm>
        </p:grpSpPr>
        <p:sp>
          <p:nvSpPr>
            <p:cNvPr id="13" name="Freeform 13"/>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929292"/>
            </a:solidFill>
          </p:spPr>
        </p:sp>
      </p:grpSp>
      <p:sp>
        <p:nvSpPr>
          <p:cNvPr id="14" name="Freeform 14"/>
          <p:cNvSpPr/>
          <p:nvPr/>
        </p:nvSpPr>
        <p:spPr>
          <a:xfrm rot="-10800000" flipH="1">
            <a:off x="16404584" y="1151183"/>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2">
              <a:extLst>
                <a:ext uri="{96DAC541-7B7A-43D3-8B79-37D633B846F1}">
                  <asvg:svgBlip xmlns:asvg="http://schemas.microsoft.com/office/drawing/2016/SVG/main" r:embed="rId3"/>
                </a:ext>
              </a:extLst>
            </a:blip>
            <a:stretch>
              <a:fillRect l="-1242" r="-1242"/>
            </a:stretch>
          </a:blipFill>
        </p:spPr>
      </p:sp>
      <p:grpSp>
        <p:nvGrpSpPr>
          <p:cNvPr id="15" name="Group 15"/>
          <p:cNvGrpSpPr/>
          <p:nvPr/>
        </p:nvGrpSpPr>
        <p:grpSpPr>
          <a:xfrm rot="0">
            <a:off x="0" y="2571750"/>
            <a:ext cx="4997844" cy="6686550"/>
            <a:chOff x="0" y="0"/>
            <a:chExt cx="6663792" cy="8915400"/>
          </a:xfrm>
        </p:grpSpPr>
        <p:sp>
          <p:nvSpPr>
            <p:cNvPr id="16" name="Freeform 16"/>
            <p:cNvSpPr/>
            <p:nvPr/>
          </p:nvSpPr>
          <p:spPr>
            <a:xfrm>
              <a:off x="0" y="0"/>
              <a:ext cx="6663817" cy="8915400"/>
            </a:xfrm>
            <a:custGeom>
              <a:avLst/>
              <a:gdLst/>
              <a:ahLst/>
              <a:cxnLst/>
              <a:rect l="l" t="t" r="r" b="b"/>
              <a:pathLst>
                <a:path w="6663817" h="8915400">
                  <a:moveTo>
                    <a:pt x="0" y="0"/>
                  </a:moveTo>
                  <a:lnTo>
                    <a:pt x="6663817" y="0"/>
                  </a:lnTo>
                  <a:lnTo>
                    <a:pt x="6663817" y="8915400"/>
                  </a:lnTo>
                  <a:lnTo>
                    <a:pt x="0" y="8915400"/>
                  </a:lnTo>
                  <a:lnTo>
                    <a:pt x="0" y="0"/>
                  </a:lnTo>
                  <a:close/>
                </a:path>
              </a:pathLst>
            </a:custGeom>
            <a:blipFill>
              <a:blip r:embed="rId4"/>
              <a:stretch>
                <a:fillRect l="-50222" r="-50221"/>
              </a:stretch>
            </a:blipFill>
          </p:spPr>
        </p:sp>
      </p:grpSp>
      <p:sp>
        <p:nvSpPr>
          <p:cNvPr id="17" name="TextBox 17"/>
          <p:cNvSpPr txBox="1"/>
          <p:nvPr/>
        </p:nvSpPr>
        <p:spPr>
          <a:xfrm>
            <a:off x="1061006" y="914400"/>
            <a:ext cx="1295041" cy="514350"/>
          </a:xfrm>
          <a:prstGeom prst="rect">
            <a:avLst/>
          </a:prstGeom>
        </p:spPr>
        <p:txBody>
          <a:bodyPr lIns="0" tIns="0" rIns="0" bIns="0" rtlCol="0" anchor="t">
            <a:spAutoFit/>
          </a:bodyPr>
          <a:lstStyle/>
          <a:p>
            <a:pPr algn="just">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8" name="TextBox 18"/>
          <p:cNvSpPr txBox="1"/>
          <p:nvPr/>
        </p:nvSpPr>
        <p:spPr>
          <a:xfrm>
            <a:off x="14137046" y="8989060"/>
            <a:ext cx="3122254" cy="269240"/>
          </a:xfrm>
          <a:prstGeom prst="rect">
            <a:avLst/>
          </a:prstGeom>
        </p:spPr>
        <p:txBody>
          <a:bodyPr lIns="0" tIns="0" rIns="0" bIns="0" rtlCol="0" anchor="t">
            <a:spAutoFit/>
          </a:bodyPr>
          <a:lstStyle/>
          <a:p>
            <a:pPr algn="r">
              <a:lnSpc>
                <a:spcPts val="1960"/>
              </a:lnSpc>
            </a:pPr>
            <a:r>
              <a:rPr lang="en-US" sz="1400">
                <a:solidFill>
                  <a:srgbClr val="292929"/>
                </a:solidFill>
                <a:latin typeface="Montserrat" panose="00000500000000000000"/>
                <a:ea typeface="Montserrat" panose="00000500000000000000"/>
                <a:cs typeface="Montserrat" panose="00000500000000000000"/>
                <a:sym typeface="Montserrat" panose="00000500000000000000"/>
              </a:rPr>
              <a:t>Project Brief | DD MM YYYY</a:t>
            </a:r>
            <a:endParaRPr lang="en-US" sz="1400">
              <a:solidFill>
                <a:srgbClr val="292929"/>
              </a:solidFill>
              <a:latin typeface="Montserrat" panose="00000500000000000000"/>
              <a:ea typeface="Montserrat" panose="00000500000000000000"/>
              <a:cs typeface="Montserrat" panose="00000500000000000000"/>
              <a:sym typeface="Montserrat" panose="00000500000000000000"/>
            </a:endParaRPr>
          </a:p>
        </p:txBody>
      </p:sp>
      <p:grpSp>
        <p:nvGrpSpPr>
          <p:cNvPr id="19" name="Group 19"/>
          <p:cNvGrpSpPr/>
          <p:nvPr/>
        </p:nvGrpSpPr>
        <p:grpSpPr>
          <a:xfrm rot="0">
            <a:off x="5861694" y="9215438"/>
            <a:ext cx="6968316" cy="28575"/>
            <a:chOff x="0" y="0"/>
            <a:chExt cx="9291088" cy="38100"/>
          </a:xfrm>
        </p:grpSpPr>
        <p:sp>
          <p:nvSpPr>
            <p:cNvPr id="20" name="Freeform 20"/>
            <p:cNvSpPr/>
            <p:nvPr/>
          </p:nvSpPr>
          <p:spPr>
            <a:xfrm>
              <a:off x="19050" y="0"/>
              <a:ext cx="9252966" cy="38100"/>
            </a:xfrm>
            <a:custGeom>
              <a:avLst/>
              <a:gdLst/>
              <a:ahLst/>
              <a:cxnLst/>
              <a:rect l="l" t="t" r="r" b="b"/>
              <a:pathLst>
                <a:path w="9252966" h="38100">
                  <a:moveTo>
                    <a:pt x="0" y="0"/>
                  </a:moveTo>
                  <a:lnTo>
                    <a:pt x="9252966" y="0"/>
                  </a:lnTo>
                  <a:lnTo>
                    <a:pt x="9252966" y="38100"/>
                  </a:lnTo>
                  <a:lnTo>
                    <a:pt x="0" y="38100"/>
                  </a:lnTo>
                  <a:close/>
                </a:path>
              </a:pathLst>
            </a:custGeom>
            <a:solidFill>
              <a:srgbClr val="292929"/>
            </a:solidFill>
          </p:spPr>
        </p:sp>
      </p:grpSp>
      <p:sp>
        <p:nvSpPr>
          <p:cNvPr id="21" name="TextBox 21"/>
          <p:cNvSpPr txBox="1"/>
          <p:nvPr/>
        </p:nvSpPr>
        <p:spPr>
          <a:xfrm>
            <a:off x="5875982" y="3142314"/>
            <a:ext cx="3877618" cy="7388254"/>
          </a:xfrm>
          <a:prstGeom prst="rect">
            <a:avLst/>
          </a:prstGeom>
        </p:spPr>
        <p:txBody>
          <a:bodyPr lIns="0" tIns="0" rIns="0" bIns="0" rtlCol="0" anchor="t">
            <a:spAutoFit/>
          </a:bodyPr>
          <a:lstStyle/>
          <a:p>
            <a:pPr algn="l">
              <a:lnSpc>
                <a:spcPts val="336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Floor Finishes:</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336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Wall Finishes:</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2400">
                <a:solidFill>
                  <a:srgbClr val="292929"/>
                </a:solidFill>
                <a:latin typeface="Montserrat" panose="00000500000000000000"/>
                <a:ea typeface="Montserrat" panose="00000500000000000000"/>
                <a:cs typeface="Montserrat" panose="00000500000000000000"/>
                <a:sym typeface="Montserrat" panose="00000500000000000000"/>
              </a:rPr>
              <a:t>Carpentry Finishes:</a:t>
            </a:r>
            <a:endParaRPr lang="en-US" sz="2400">
              <a:solidFill>
                <a:srgbClr val="292929"/>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r>
              <a:rPr lang="en-US" sz="1800">
                <a:solidFill>
                  <a:srgbClr val="0070C0"/>
                </a:solidFill>
                <a:latin typeface="Montserrat" panose="00000500000000000000"/>
                <a:ea typeface="Montserrat" panose="00000500000000000000"/>
                <a:cs typeface="Montserrat" panose="00000500000000000000"/>
                <a:sym typeface="Montserrat" panose="00000500000000000000"/>
              </a:rPr>
              <a:t>By Admin</a:t>
            </a:r>
            <a:endParaRPr lang="en-US" sz="1800">
              <a:solidFill>
                <a:srgbClr val="0070C0"/>
              </a:solidFill>
              <a:latin typeface="Montserrat" panose="00000500000000000000"/>
              <a:ea typeface="Montserrat" panose="00000500000000000000"/>
              <a:cs typeface="Montserrat" panose="00000500000000000000"/>
              <a:sym typeface="Montserrat" panose="00000500000000000000"/>
            </a:endParaRPr>
          </a:p>
          <a:p>
            <a:pPr algn="l">
              <a:lnSpc>
                <a:spcPts val="2520"/>
              </a:lnSpc>
            </a:pPr>
          </a:p>
          <a:p>
            <a:pPr algn="l">
              <a:lnSpc>
                <a:spcPts val="2520"/>
              </a:lnSpc>
            </a:pPr>
          </a:p>
          <a:p>
            <a:pPr algn="l">
              <a:lnSpc>
                <a:spcPts val="2520"/>
              </a:lnSpc>
            </a:pPr>
          </a:p>
          <a:p>
            <a:pPr algn="l">
              <a:lnSpc>
                <a:spcPts val="2520"/>
              </a:lnSpc>
            </a:pPr>
          </a:p>
          <a:p>
            <a:pPr algn="l">
              <a:lnSpc>
                <a:spcPts val="3360"/>
              </a:lnSpc>
            </a:pPr>
          </a:p>
        </p:txBody>
      </p:sp>
      <p:grpSp>
        <p:nvGrpSpPr>
          <p:cNvPr id="22" name="Group 22"/>
          <p:cNvGrpSpPr/>
          <p:nvPr/>
        </p:nvGrpSpPr>
        <p:grpSpPr>
          <a:xfrm rot="0">
            <a:off x="1028700" y="3821081"/>
            <a:ext cx="2809941" cy="2644838"/>
            <a:chOff x="0" y="0"/>
            <a:chExt cx="3746588" cy="3526451"/>
          </a:xfrm>
        </p:grpSpPr>
        <p:sp>
          <p:nvSpPr>
            <p:cNvPr id="23" name="Freeform 23"/>
            <p:cNvSpPr/>
            <p:nvPr/>
          </p:nvSpPr>
          <p:spPr>
            <a:xfrm>
              <a:off x="0" y="0"/>
              <a:ext cx="3746627" cy="3526409"/>
            </a:xfrm>
            <a:custGeom>
              <a:avLst/>
              <a:gdLst/>
              <a:ahLst/>
              <a:cxnLst/>
              <a:rect l="l" t="t" r="r" b="b"/>
              <a:pathLst>
                <a:path w="3746627" h="3526409">
                  <a:moveTo>
                    <a:pt x="0" y="0"/>
                  </a:moveTo>
                  <a:lnTo>
                    <a:pt x="3746627" y="0"/>
                  </a:lnTo>
                  <a:lnTo>
                    <a:pt x="3746627" y="3526409"/>
                  </a:lnTo>
                  <a:lnTo>
                    <a:pt x="0" y="3526409"/>
                  </a:lnTo>
                  <a:close/>
                </a:path>
              </a:pathLst>
            </a:custGeom>
            <a:solidFill>
              <a:srgbClr val="292929"/>
            </a:solidFill>
          </p:spPr>
        </p:sp>
      </p:grpSp>
      <p:sp>
        <p:nvSpPr>
          <p:cNvPr id="24" name="TextBox 24"/>
          <p:cNvSpPr txBox="1"/>
          <p:nvPr/>
        </p:nvSpPr>
        <p:spPr>
          <a:xfrm>
            <a:off x="1575410" y="4121150"/>
            <a:ext cx="4716104" cy="1790586"/>
          </a:xfrm>
          <a:prstGeom prst="rect">
            <a:avLst/>
          </a:prstGeom>
        </p:spPr>
        <p:txBody>
          <a:bodyPr lIns="0" tIns="0" rIns="0" bIns="0" rtlCol="0" anchor="t">
            <a:spAutoFit/>
          </a:bodyPr>
          <a:lstStyle/>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Ref</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FF&amp;E.</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99804" y="8573964"/>
            <a:ext cx="2363543" cy="617786"/>
          </a:xfrm>
          <a:custGeom>
            <a:avLst/>
            <a:gdLst/>
            <a:ahLst/>
            <a:cxnLst/>
            <a:rect l="l" t="t" r="r" b="b"/>
            <a:pathLst>
              <a:path w="2363543" h="617786">
                <a:moveTo>
                  <a:pt x="0" y="0"/>
                </a:moveTo>
                <a:lnTo>
                  <a:pt x="2363542" y="0"/>
                </a:lnTo>
                <a:lnTo>
                  <a:pt x="2363542" y="617787"/>
                </a:lnTo>
                <a:lnTo>
                  <a:pt x="0" y="61778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576236" y="0"/>
            <a:ext cx="7997269" cy="5143500"/>
            <a:chOff x="0" y="0"/>
            <a:chExt cx="10663025" cy="6858000"/>
          </a:xfrm>
        </p:grpSpPr>
        <p:sp>
          <p:nvSpPr>
            <p:cNvPr id="4" name="Freeform 4"/>
            <p:cNvSpPr/>
            <p:nvPr/>
          </p:nvSpPr>
          <p:spPr>
            <a:xfrm>
              <a:off x="0" y="0"/>
              <a:ext cx="10663047" cy="6858000"/>
            </a:xfrm>
            <a:custGeom>
              <a:avLst/>
              <a:gdLst/>
              <a:ahLst/>
              <a:cxnLst/>
              <a:rect l="l" t="t" r="r" b="b"/>
              <a:pathLst>
                <a:path w="10663047" h="6858000">
                  <a:moveTo>
                    <a:pt x="0" y="0"/>
                  </a:moveTo>
                  <a:lnTo>
                    <a:pt x="10663047" y="0"/>
                  </a:lnTo>
                  <a:lnTo>
                    <a:pt x="10663047" y="6858000"/>
                  </a:lnTo>
                  <a:lnTo>
                    <a:pt x="0" y="6858000"/>
                  </a:lnTo>
                  <a:lnTo>
                    <a:pt x="0" y="0"/>
                  </a:lnTo>
                  <a:close/>
                </a:path>
              </a:pathLst>
            </a:custGeom>
            <a:blipFill>
              <a:blip r:embed="rId3"/>
              <a:stretch>
                <a:fillRect t="-1889" b="-1889"/>
              </a:stretch>
            </a:blipFill>
          </p:spPr>
        </p:sp>
      </p:grpSp>
      <p:grpSp>
        <p:nvGrpSpPr>
          <p:cNvPr id="5" name="Group 5"/>
          <p:cNvGrpSpPr/>
          <p:nvPr/>
        </p:nvGrpSpPr>
        <p:grpSpPr>
          <a:xfrm rot="0">
            <a:off x="13201650" y="0"/>
            <a:ext cx="5086350" cy="5143500"/>
            <a:chOff x="0" y="0"/>
            <a:chExt cx="6781800" cy="6858000"/>
          </a:xfrm>
        </p:grpSpPr>
        <p:sp>
          <p:nvSpPr>
            <p:cNvPr id="6" name="Freeform 6"/>
            <p:cNvSpPr/>
            <p:nvPr/>
          </p:nvSpPr>
          <p:spPr>
            <a:xfrm>
              <a:off x="0" y="0"/>
              <a:ext cx="6781800" cy="6858000"/>
            </a:xfrm>
            <a:custGeom>
              <a:avLst/>
              <a:gdLst/>
              <a:ahLst/>
              <a:cxnLst/>
              <a:rect l="l" t="t" r="r" b="b"/>
              <a:pathLst>
                <a:path w="6781800" h="6858000">
                  <a:moveTo>
                    <a:pt x="0" y="0"/>
                  </a:moveTo>
                  <a:lnTo>
                    <a:pt x="6781800" y="0"/>
                  </a:lnTo>
                  <a:lnTo>
                    <a:pt x="6781800" y="6858000"/>
                  </a:lnTo>
                  <a:lnTo>
                    <a:pt x="0" y="6858000"/>
                  </a:lnTo>
                  <a:lnTo>
                    <a:pt x="0" y="0"/>
                  </a:lnTo>
                  <a:close/>
                </a:path>
              </a:pathLst>
            </a:custGeom>
            <a:blipFill>
              <a:blip r:embed="rId4"/>
              <a:stretch>
                <a:fillRect l="-25731" r="-25731"/>
              </a:stretch>
            </a:blipFill>
          </p:spPr>
        </p:sp>
      </p:grpSp>
      <p:grpSp>
        <p:nvGrpSpPr>
          <p:cNvPr id="7" name="Group 7"/>
          <p:cNvGrpSpPr/>
          <p:nvPr/>
        </p:nvGrpSpPr>
        <p:grpSpPr>
          <a:xfrm rot="0">
            <a:off x="9573504" y="0"/>
            <a:ext cx="3628146" cy="5143500"/>
            <a:chOff x="0" y="0"/>
            <a:chExt cx="4837528" cy="6858000"/>
          </a:xfrm>
        </p:grpSpPr>
        <p:sp>
          <p:nvSpPr>
            <p:cNvPr id="8" name="Freeform 8"/>
            <p:cNvSpPr/>
            <p:nvPr/>
          </p:nvSpPr>
          <p:spPr>
            <a:xfrm>
              <a:off x="0" y="0"/>
              <a:ext cx="4837557" cy="6858000"/>
            </a:xfrm>
            <a:custGeom>
              <a:avLst/>
              <a:gdLst/>
              <a:ahLst/>
              <a:cxnLst/>
              <a:rect l="l" t="t" r="r" b="b"/>
              <a:pathLst>
                <a:path w="4837557" h="6858000">
                  <a:moveTo>
                    <a:pt x="0" y="0"/>
                  </a:moveTo>
                  <a:lnTo>
                    <a:pt x="4837557" y="0"/>
                  </a:lnTo>
                  <a:lnTo>
                    <a:pt x="4837557" y="6858000"/>
                  </a:lnTo>
                  <a:lnTo>
                    <a:pt x="0" y="6858000"/>
                  </a:lnTo>
                  <a:lnTo>
                    <a:pt x="0" y="0"/>
                  </a:lnTo>
                  <a:close/>
                </a:path>
              </a:pathLst>
            </a:custGeom>
            <a:blipFill>
              <a:blip r:embed="rId5"/>
              <a:stretch>
                <a:fillRect l="-56324" r="-56324"/>
              </a:stretch>
            </a:blipFill>
          </p:spPr>
        </p:sp>
      </p:grpSp>
      <p:grpSp>
        <p:nvGrpSpPr>
          <p:cNvPr id="9" name="Group 9"/>
          <p:cNvGrpSpPr/>
          <p:nvPr/>
        </p:nvGrpSpPr>
        <p:grpSpPr>
          <a:xfrm rot="0">
            <a:off x="16827926" y="8826926"/>
            <a:ext cx="431374" cy="431374"/>
            <a:chOff x="0" y="0"/>
            <a:chExt cx="575165" cy="575165"/>
          </a:xfrm>
        </p:grpSpPr>
        <p:sp>
          <p:nvSpPr>
            <p:cNvPr id="10" name="Freeform 10"/>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1" name="Freeform 11"/>
          <p:cNvSpPr/>
          <p:nvPr/>
        </p:nvSpPr>
        <p:spPr>
          <a:xfrm flipH="1">
            <a:off x="16976084"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grpSp>
        <p:nvGrpSpPr>
          <p:cNvPr id="12" name="Group 12"/>
          <p:cNvGrpSpPr/>
          <p:nvPr/>
        </p:nvGrpSpPr>
        <p:grpSpPr>
          <a:xfrm rot="-10800000">
            <a:off x="16256426" y="8826926"/>
            <a:ext cx="431374" cy="431374"/>
            <a:chOff x="0" y="0"/>
            <a:chExt cx="575165" cy="575165"/>
          </a:xfrm>
        </p:grpSpPr>
        <p:sp>
          <p:nvSpPr>
            <p:cNvPr id="13" name="Freeform 13"/>
            <p:cNvSpPr/>
            <p:nvPr/>
          </p:nvSpPr>
          <p:spPr>
            <a:xfrm>
              <a:off x="0" y="0"/>
              <a:ext cx="575310" cy="575310"/>
            </a:xfrm>
            <a:custGeom>
              <a:avLst/>
              <a:gdLst/>
              <a:ahLst/>
              <a:cxnLst/>
              <a:rect l="l" t="t" r="r" b="b"/>
              <a:pathLst>
                <a:path w="575310" h="575310">
                  <a:moveTo>
                    <a:pt x="537718" y="575183"/>
                  </a:moveTo>
                  <a:lnTo>
                    <a:pt x="37465" y="575183"/>
                  </a:lnTo>
                  <a:cubicBezTo>
                    <a:pt x="16764" y="575183"/>
                    <a:pt x="0" y="558419"/>
                    <a:pt x="0" y="537718"/>
                  </a:cubicBezTo>
                  <a:lnTo>
                    <a:pt x="0" y="37465"/>
                  </a:lnTo>
                  <a:cubicBezTo>
                    <a:pt x="0" y="16764"/>
                    <a:pt x="16764" y="0"/>
                    <a:pt x="37465" y="0"/>
                  </a:cubicBezTo>
                  <a:lnTo>
                    <a:pt x="537845" y="0"/>
                  </a:lnTo>
                  <a:cubicBezTo>
                    <a:pt x="558419" y="0"/>
                    <a:pt x="575310" y="16764"/>
                    <a:pt x="575310" y="37465"/>
                  </a:cubicBezTo>
                  <a:lnTo>
                    <a:pt x="575310" y="537845"/>
                  </a:lnTo>
                  <a:cubicBezTo>
                    <a:pt x="575310" y="558419"/>
                    <a:pt x="558546" y="575310"/>
                    <a:pt x="537845" y="575310"/>
                  </a:cubicBezTo>
                  <a:close/>
                </a:path>
              </a:pathLst>
            </a:custGeom>
            <a:solidFill>
              <a:srgbClr val="292929"/>
            </a:solidFill>
          </p:spPr>
        </p:sp>
      </p:grpSp>
      <p:sp>
        <p:nvSpPr>
          <p:cNvPr id="14" name="Freeform 14"/>
          <p:cNvSpPr/>
          <p:nvPr/>
        </p:nvSpPr>
        <p:spPr>
          <a:xfrm rot="-10800000" flipH="1">
            <a:off x="16404584" y="8936496"/>
            <a:ext cx="135058" cy="212234"/>
          </a:xfrm>
          <a:custGeom>
            <a:avLst/>
            <a:gdLst/>
            <a:ahLst/>
            <a:cxnLst/>
            <a:rect l="l" t="t" r="r" b="b"/>
            <a:pathLst>
              <a:path w="135058" h="212234">
                <a:moveTo>
                  <a:pt x="135058" y="0"/>
                </a:moveTo>
                <a:lnTo>
                  <a:pt x="0" y="0"/>
                </a:lnTo>
                <a:lnTo>
                  <a:pt x="0" y="212234"/>
                </a:lnTo>
                <a:lnTo>
                  <a:pt x="135058" y="212234"/>
                </a:lnTo>
                <a:lnTo>
                  <a:pt x="135058" y="0"/>
                </a:lnTo>
                <a:close/>
              </a:path>
            </a:pathLst>
          </a:custGeom>
          <a:blipFill>
            <a:blip r:embed="rId6">
              <a:extLst>
                <a:ext uri="{96DAC541-7B7A-43D3-8B79-37D633B846F1}">
                  <asvg:svgBlip xmlns:asvg="http://schemas.microsoft.com/office/drawing/2016/SVG/main" r:embed="rId7"/>
                </a:ext>
              </a:extLst>
            </a:blip>
            <a:stretch>
              <a:fillRect l="-1242" r="-1242"/>
            </a:stretch>
          </a:blipFill>
        </p:spPr>
      </p:sp>
      <p:sp>
        <p:nvSpPr>
          <p:cNvPr id="15" name="TextBox 15"/>
          <p:cNvSpPr txBox="1"/>
          <p:nvPr/>
        </p:nvSpPr>
        <p:spPr>
          <a:xfrm>
            <a:off x="16358741" y="959155"/>
            <a:ext cx="1076628" cy="514350"/>
          </a:xfrm>
          <a:prstGeom prst="rect">
            <a:avLst/>
          </a:prstGeom>
        </p:spPr>
        <p:txBody>
          <a:bodyPr lIns="0" tIns="0" rIns="0" bIns="0" rtlCol="0" anchor="t">
            <a:spAutoFit/>
          </a:bodyPr>
          <a:lstStyle/>
          <a:p>
            <a:pPr algn="r">
              <a:lnSpc>
                <a:spcPts val="4200"/>
              </a:lnSpc>
            </a:pPr>
            <a:r>
              <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rPr>
              <a:t>/NO.</a:t>
            </a:r>
            <a:endParaRPr lang="en-US" sz="3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748071" y="6761093"/>
            <a:ext cx="2819836" cy="757342"/>
          </a:xfrm>
          <a:prstGeom prst="rect">
            <a:avLst/>
          </a:prstGeom>
        </p:spPr>
        <p:txBody>
          <a:bodyPr lIns="0" tIns="0" rIns="0" bIns="0" rtlCol="0" anchor="t">
            <a:spAutoFit/>
          </a:bodyPr>
          <a:lstStyle/>
          <a:p>
            <a:pPr algn="ctr">
              <a:lnSpc>
                <a:spcPts val="280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Brief meeting</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280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from your mentor</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7" name="TextBox 17"/>
          <p:cNvSpPr txBox="1"/>
          <p:nvPr/>
        </p:nvSpPr>
        <p:spPr>
          <a:xfrm>
            <a:off x="3585085" y="5821008"/>
            <a:ext cx="2833301" cy="424809"/>
          </a:xfrm>
          <a:prstGeom prst="rect">
            <a:avLst/>
          </a:prstGeom>
        </p:spPr>
        <p:txBody>
          <a:bodyPr lIns="0" tIns="0" rIns="0" bIns="0" rtlCol="0" anchor="t">
            <a:spAutoFit/>
          </a:bodyPr>
          <a:lstStyle/>
          <a:p>
            <a:pPr algn="ctr">
              <a:lnSpc>
                <a:spcPts val="336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Step 2</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8" name="TextBox 18"/>
          <p:cNvSpPr txBox="1"/>
          <p:nvPr/>
        </p:nvSpPr>
        <p:spPr>
          <a:xfrm>
            <a:off x="9256239" y="5811397"/>
            <a:ext cx="2779937" cy="887307"/>
          </a:xfrm>
          <a:prstGeom prst="rect">
            <a:avLst/>
          </a:prstGeom>
        </p:spPr>
        <p:txBody>
          <a:bodyPr lIns="0" tIns="0" rIns="0" bIns="0" rtlCol="0" anchor="t">
            <a:spAutoFit/>
          </a:bodyPr>
          <a:lstStyle/>
          <a:p>
            <a:pPr algn="ctr">
              <a:lnSpc>
                <a:spcPts val="336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Mentor's </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36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review</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grpSp>
        <p:nvGrpSpPr>
          <p:cNvPr id="19" name="Group 19"/>
          <p:cNvGrpSpPr/>
          <p:nvPr/>
        </p:nvGrpSpPr>
        <p:grpSpPr>
          <a:xfrm rot="0">
            <a:off x="660326" y="5138738"/>
            <a:ext cx="9525" cy="4547616"/>
            <a:chOff x="0" y="0"/>
            <a:chExt cx="12700" cy="6063488"/>
          </a:xfrm>
        </p:grpSpPr>
        <p:sp>
          <p:nvSpPr>
            <p:cNvPr id="20" name="Freeform 20"/>
            <p:cNvSpPr/>
            <p:nvPr/>
          </p:nvSpPr>
          <p:spPr>
            <a:xfrm>
              <a:off x="0" y="0"/>
              <a:ext cx="12700" cy="6063488"/>
            </a:xfrm>
            <a:custGeom>
              <a:avLst/>
              <a:gdLst/>
              <a:ahLst/>
              <a:cxnLst/>
              <a:rect l="l" t="t" r="r" b="b"/>
              <a:pathLst>
                <a:path w="12700" h="6063488">
                  <a:moveTo>
                    <a:pt x="12700" y="6350"/>
                  </a:moveTo>
                  <a:lnTo>
                    <a:pt x="12700" y="6057138"/>
                  </a:lnTo>
                  <a:cubicBezTo>
                    <a:pt x="12700" y="6060694"/>
                    <a:pt x="9906" y="6063488"/>
                    <a:pt x="6350" y="6063488"/>
                  </a:cubicBezTo>
                  <a:cubicBezTo>
                    <a:pt x="2794" y="6063488"/>
                    <a:pt x="0" y="6060694"/>
                    <a:pt x="0" y="6057138"/>
                  </a:cubicBezTo>
                  <a:lnTo>
                    <a:pt x="0" y="6350"/>
                  </a:lnTo>
                  <a:cubicBezTo>
                    <a:pt x="0" y="2794"/>
                    <a:pt x="2794" y="0"/>
                    <a:pt x="6350" y="0"/>
                  </a:cubicBezTo>
                  <a:cubicBezTo>
                    <a:pt x="9906" y="0"/>
                    <a:pt x="12700" y="2794"/>
                    <a:pt x="12700" y="6350"/>
                  </a:cubicBezTo>
                  <a:close/>
                </a:path>
              </a:pathLst>
            </a:custGeom>
            <a:solidFill>
              <a:srgbClr val="FFFFFF"/>
            </a:solidFill>
          </p:spPr>
        </p:sp>
      </p:grpSp>
      <p:grpSp>
        <p:nvGrpSpPr>
          <p:cNvPr id="21" name="Group 21"/>
          <p:cNvGrpSpPr/>
          <p:nvPr/>
        </p:nvGrpSpPr>
        <p:grpSpPr>
          <a:xfrm rot="0">
            <a:off x="18278475" y="5157959"/>
            <a:ext cx="9525" cy="4547616"/>
            <a:chOff x="0" y="0"/>
            <a:chExt cx="12700" cy="6063488"/>
          </a:xfrm>
        </p:grpSpPr>
        <p:sp>
          <p:nvSpPr>
            <p:cNvPr id="22" name="Freeform 22"/>
            <p:cNvSpPr/>
            <p:nvPr/>
          </p:nvSpPr>
          <p:spPr>
            <a:xfrm>
              <a:off x="0" y="0"/>
              <a:ext cx="12700" cy="6063488"/>
            </a:xfrm>
            <a:custGeom>
              <a:avLst/>
              <a:gdLst/>
              <a:ahLst/>
              <a:cxnLst/>
              <a:rect l="l" t="t" r="r" b="b"/>
              <a:pathLst>
                <a:path w="12700" h="6063488">
                  <a:moveTo>
                    <a:pt x="12700" y="6350"/>
                  </a:moveTo>
                  <a:lnTo>
                    <a:pt x="12700" y="6057138"/>
                  </a:lnTo>
                  <a:cubicBezTo>
                    <a:pt x="12700" y="6060694"/>
                    <a:pt x="9906" y="6063488"/>
                    <a:pt x="6350" y="6063488"/>
                  </a:cubicBezTo>
                  <a:cubicBezTo>
                    <a:pt x="2794" y="6063488"/>
                    <a:pt x="0" y="6060694"/>
                    <a:pt x="0" y="6057138"/>
                  </a:cubicBezTo>
                  <a:lnTo>
                    <a:pt x="0" y="6350"/>
                  </a:lnTo>
                  <a:cubicBezTo>
                    <a:pt x="0" y="2794"/>
                    <a:pt x="2794" y="0"/>
                    <a:pt x="6350" y="0"/>
                  </a:cubicBezTo>
                  <a:cubicBezTo>
                    <a:pt x="9906" y="0"/>
                    <a:pt x="12700" y="2794"/>
                    <a:pt x="12700" y="6350"/>
                  </a:cubicBezTo>
                  <a:close/>
                </a:path>
              </a:pathLst>
            </a:custGeom>
            <a:solidFill>
              <a:srgbClr val="FFFFFF"/>
            </a:solidFill>
          </p:spPr>
        </p:sp>
      </p:grpSp>
      <p:sp>
        <p:nvSpPr>
          <p:cNvPr id="23" name="TextBox 23"/>
          <p:cNvSpPr txBox="1"/>
          <p:nvPr/>
        </p:nvSpPr>
        <p:spPr>
          <a:xfrm>
            <a:off x="14859000" y="7497448"/>
            <a:ext cx="2828835" cy="370755"/>
          </a:xfrm>
          <a:prstGeom prst="rect">
            <a:avLst/>
          </a:prstGeom>
        </p:spPr>
        <p:txBody>
          <a:bodyPr lIns="0" tIns="0" rIns="0" bIns="0" rtlCol="0" anchor="t">
            <a:spAutoFit/>
          </a:bodyPr>
          <a:lstStyle/>
          <a:p>
            <a:pPr algn="ctr">
              <a:lnSpc>
                <a:spcPts val="2800"/>
              </a:lnSpc>
            </a:pPr>
            <a:r>
              <a:rPr lang="en-US" sz="2000">
                <a:solidFill>
                  <a:srgbClr val="F4C014"/>
                </a:solidFill>
                <a:latin typeface="Montserrat" panose="00000500000000000000"/>
                <a:ea typeface="Montserrat" panose="00000500000000000000"/>
                <a:cs typeface="Montserrat" panose="00000500000000000000"/>
                <a:sym typeface="Montserrat" panose="00000500000000000000"/>
              </a:rPr>
              <a:t>Time varies!</a:t>
            </a:r>
            <a:endParaRPr lang="en-US" sz="2000">
              <a:solidFill>
                <a:srgbClr val="F4C014"/>
              </a:solidFill>
              <a:latin typeface="Montserrat" panose="00000500000000000000"/>
              <a:ea typeface="Montserrat" panose="00000500000000000000"/>
              <a:cs typeface="Montserrat" panose="00000500000000000000"/>
              <a:sym typeface="Montserrat" panose="00000500000000000000"/>
            </a:endParaRPr>
          </a:p>
        </p:txBody>
      </p:sp>
      <p:sp>
        <p:nvSpPr>
          <p:cNvPr id="24" name="TextBox 24"/>
          <p:cNvSpPr txBox="1"/>
          <p:nvPr/>
        </p:nvSpPr>
        <p:spPr>
          <a:xfrm>
            <a:off x="3572400" y="8741720"/>
            <a:ext cx="2828835" cy="370755"/>
          </a:xfrm>
          <a:prstGeom prst="rect">
            <a:avLst/>
          </a:prstGeom>
        </p:spPr>
        <p:txBody>
          <a:bodyPr lIns="0" tIns="0" rIns="0" bIns="0" rtlCol="0" anchor="t">
            <a:spAutoFit/>
          </a:bodyPr>
          <a:lstStyle/>
          <a:p>
            <a:pPr algn="ctr">
              <a:lnSpc>
                <a:spcPts val="2800"/>
              </a:lnSpc>
            </a:pPr>
            <a:r>
              <a:rPr lang="en-US" sz="2000">
                <a:solidFill>
                  <a:srgbClr val="000000"/>
                </a:solidFill>
                <a:latin typeface="Montserrat" panose="00000500000000000000"/>
                <a:ea typeface="Montserrat" panose="00000500000000000000"/>
                <a:cs typeface="Montserrat" panose="00000500000000000000"/>
                <a:sym typeface="Montserrat" panose="00000500000000000000"/>
              </a:rPr>
              <a:t>[DATE]</a:t>
            </a:r>
            <a:endParaRPr lang="en-US" sz="20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5" name="TextBox 25"/>
          <p:cNvSpPr txBox="1"/>
          <p:nvPr/>
        </p:nvSpPr>
        <p:spPr>
          <a:xfrm>
            <a:off x="6400421" y="5780782"/>
            <a:ext cx="2807245" cy="424809"/>
          </a:xfrm>
          <a:prstGeom prst="rect">
            <a:avLst/>
          </a:prstGeom>
        </p:spPr>
        <p:txBody>
          <a:bodyPr lIns="0" tIns="0" rIns="0" bIns="0" rtlCol="0" anchor="t">
            <a:spAutoFit/>
          </a:bodyPr>
          <a:lstStyle/>
          <a:p>
            <a:pPr algn="ctr">
              <a:lnSpc>
                <a:spcPts val="336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Step 3</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grpSp>
        <p:nvGrpSpPr>
          <p:cNvPr id="26" name="Group 26"/>
          <p:cNvGrpSpPr/>
          <p:nvPr/>
        </p:nvGrpSpPr>
        <p:grpSpPr>
          <a:xfrm rot="0">
            <a:off x="9233890" y="5119528"/>
            <a:ext cx="14288" cy="3676745"/>
            <a:chOff x="0" y="0"/>
            <a:chExt cx="19051" cy="4902327"/>
          </a:xfrm>
        </p:grpSpPr>
        <p:sp>
          <p:nvSpPr>
            <p:cNvPr id="27" name="Freeform 27"/>
            <p:cNvSpPr/>
            <p:nvPr/>
          </p:nvSpPr>
          <p:spPr>
            <a:xfrm>
              <a:off x="0" y="0"/>
              <a:ext cx="19050" cy="4902327"/>
            </a:xfrm>
            <a:custGeom>
              <a:avLst/>
              <a:gdLst/>
              <a:ahLst/>
              <a:cxnLst/>
              <a:rect l="l" t="t" r="r" b="b"/>
              <a:pathLst>
                <a:path w="19050" h="4902327">
                  <a:moveTo>
                    <a:pt x="19050" y="6350"/>
                  </a:moveTo>
                  <a:lnTo>
                    <a:pt x="12700" y="4895977"/>
                  </a:lnTo>
                  <a:cubicBezTo>
                    <a:pt x="12700" y="4899533"/>
                    <a:pt x="9906" y="4902327"/>
                    <a:pt x="6350" y="4902327"/>
                  </a:cubicBezTo>
                  <a:cubicBezTo>
                    <a:pt x="2794" y="4902327"/>
                    <a:pt x="0" y="4899533"/>
                    <a:pt x="0" y="4895977"/>
                  </a:cubicBezTo>
                  <a:lnTo>
                    <a:pt x="6350" y="6350"/>
                  </a:lnTo>
                  <a:cubicBezTo>
                    <a:pt x="6350" y="2794"/>
                    <a:pt x="9144" y="0"/>
                    <a:pt x="12700" y="0"/>
                  </a:cubicBezTo>
                  <a:cubicBezTo>
                    <a:pt x="16256" y="0"/>
                    <a:pt x="19050" y="2794"/>
                    <a:pt x="19050" y="6350"/>
                  </a:cubicBezTo>
                  <a:close/>
                </a:path>
              </a:pathLst>
            </a:custGeom>
            <a:solidFill>
              <a:srgbClr val="000000"/>
            </a:solidFill>
          </p:spPr>
        </p:sp>
      </p:grpSp>
      <p:grpSp>
        <p:nvGrpSpPr>
          <p:cNvPr id="28" name="Group 28"/>
          <p:cNvGrpSpPr/>
          <p:nvPr/>
        </p:nvGrpSpPr>
        <p:grpSpPr>
          <a:xfrm rot="0">
            <a:off x="17738116" y="5138744"/>
            <a:ext cx="9525" cy="4547616"/>
            <a:chOff x="0" y="0"/>
            <a:chExt cx="12700" cy="6063488"/>
          </a:xfrm>
        </p:grpSpPr>
        <p:sp>
          <p:nvSpPr>
            <p:cNvPr id="29" name="Freeform 29"/>
            <p:cNvSpPr/>
            <p:nvPr/>
          </p:nvSpPr>
          <p:spPr>
            <a:xfrm>
              <a:off x="0" y="0"/>
              <a:ext cx="12700" cy="6063488"/>
            </a:xfrm>
            <a:custGeom>
              <a:avLst/>
              <a:gdLst/>
              <a:ahLst/>
              <a:cxnLst/>
              <a:rect l="l" t="t" r="r" b="b"/>
              <a:pathLst>
                <a:path w="12700" h="6063488">
                  <a:moveTo>
                    <a:pt x="12700" y="6350"/>
                  </a:moveTo>
                  <a:lnTo>
                    <a:pt x="12700" y="6057138"/>
                  </a:lnTo>
                  <a:cubicBezTo>
                    <a:pt x="12700" y="6060694"/>
                    <a:pt x="9906" y="6063488"/>
                    <a:pt x="6350" y="6063488"/>
                  </a:cubicBezTo>
                  <a:cubicBezTo>
                    <a:pt x="2794" y="6063488"/>
                    <a:pt x="0" y="6060694"/>
                    <a:pt x="0" y="6057138"/>
                  </a:cubicBezTo>
                  <a:lnTo>
                    <a:pt x="0" y="6350"/>
                  </a:lnTo>
                  <a:cubicBezTo>
                    <a:pt x="0" y="2794"/>
                    <a:pt x="2794" y="0"/>
                    <a:pt x="6350" y="0"/>
                  </a:cubicBezTo>
                  <a:cubicBezTo>
                    <a:pt x="9906" y="0"/>
                    <a:pt x="12700" y="2794"/>
                    <a:pt x="12700" y="6350"/>
                  </a:cubicBezTo>
                  <a:close/>
                </a:path>
              </a:pathLst>
            </a:custGeom>
            <a:solidFill>
              <a:srgbClr val="FFFFFF"/>
            </a:solidFill>
          </p:spPr>
        </p:sp>
      </p:grpSp>
      <p:sp>
        <p:nvSpPr>
          <p:cNvPr id="30" name="TextBox 30"/>
          <p:cNvSpPr txBox="1"/>
          <p:nvPr/>
        </p:nvSpPr>
        <p:spPr>
          <a:xfrm>
            <a:off x="615418" y="5821008"/>
            <a:ext cx="2940179" cy="424809"/>
          </a:xfrm>
          <a:prstGeom prst="rect">
            <a:avLst/>
          </a:prstGeom>
        </p:spPr>
        <p:txBody>
          <a:bodyPr lIns="0" tIns="0" rIns="0" bIns="0" rtlCol="0" anchor="t">
            <a:spAutoFit/>
          </a:bodyPr>
          <a:lstStyle/>
          <a:p>
            <a:pPr algn="ctr">
              <a:lnSpc>
                <a:spcPts val="336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Step 1</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1" name="TextBox 31"/>
          <p:cNvSpPr txBox="1"/>
          <p:nvPr/>
        </p:nvSpPr>
        <p:spPr>
          <a:xfrm>
            <a:off x="3581400" y="6761093"/>
            <a:ext cx="2819836" cy="383521"/>
          </a:xfrm>
          <a:prstGeom prst="rect">
            <a:avLst/>
          </a:prstGeom>
        </p:spPr>
        <p:txBody>
          <a:bodyPr lIns="0" tIns="0" rIns="0" bIns="0" rtlCol="0" anchor="t">
            <a:spAutoFit/>
          </a:bodyPr>
          <a:lstStyle/>
          <a:p>
            <a:pPr algn="ctr">
              <a:lnSpc>
                <a:spcPts val="280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Concept Board</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2" name="TextBox 32"/>
          <p:cNvSpPr txBox="1"/>
          <p:nvPr/>
        </p:nvSpPr>
        <p:spPr>
          <a:xfrm>
            <a:off x="6870915" y="6761093"/>
            <a:ext cx="2819836" cy="1101667"/>
          </a:xfrm>
          <a:prstGeom prst="rect">
            <a:avLst/>
          </a:prstGeom>
        </p:spPr>
        <p:txBody>
          <a:bodyPr lIns="0" tIns="0" rIns="0" bIns="0" rtlCol="0" anchor="t">
            <a:spAutoFit/>
          </a:bodyPr>
          <a:lstStyle/>
          <a:p>
            <a:pPr algn="l">
              <a:lnSpc>
                <a:spcPts val="280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1 Concept Board</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80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1 Layout</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80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3D perspectives</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3" name="TextBox 33"/>
          <p:cNvSpPr txBox="1"/>
          <p:nvPr/>
        </p:nvSpPr>
        <p:spPr>
          <a:xfrm>
            <a:off x="12040523" y="5780782"/>
            <a:ext cx="2807245" cy="424809"/>
          </a:xfrm>
          <a:prstGeom prst="rect">
            <a:avLst/>
          </a:prstGeom>
        </p:spPr>
        <p:txBody>
          <a:bodyPr lIns="0" tIns="0" rIns="0" bIns="0" rtlCol="0" anchor="t">
            <a:spAutoFit/>
          </a:bodyPr>
          <a:lstStyle/>
          <a:p>
            <a:pPr algn="ctr">
              <a:lnSpc>
                <a:spcPts val="336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Step 3</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4" name="TextBox 34"/>
          <p:cNvSpPr txBox="1"/>
          <p:nvPr/>
        </p:nvSpPr>
        <p:spPr>
          <a:xfrm>
            <a:off x="12511017" y="6761093"/>
            <a:ext cx="2819836" cy="1101667"/>
          </a:xfrm>
          <a:prstGeom prst="rect">
            <a:avLst/>
          </a:prstGeom>
        </p:spPr>
        <p:txBody>
          <a:bodyPr lIns="0" tIns="0" rIns="0" bIns="0" rtlCol="0" anchor="t">
            <a:spAutoFit/>
          </a:bodyPr>
          <a:lstStyle/>
          <a:p>
            <a:pPr algn="l">
              <a:lnSpc>
                <a:spcPts val="280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1 Concept Board</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80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1 Layout</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800"/>
              </a:lnSpc>
            </a:pPr>
            <a:r>
              <a:rPr lang="en-US" sz="1800">
                <a:solidFill>
                  <a:srgbClr val="000000"/>
                </a:solidFill>
                <a:latin typeface="Montserrat" panose="00000500000000000000"/>
                <a:ea typeface="Montserrat" panose="00000500000000000000"/>
                <a:cs typeface="Montserrat" panose="00000500000000000000"/>
                <a:sym typeface="Montserrat" panose="00000500000000000000"/>
              </a:rPr>
              <a:t>3D perspectives</a:t>
            </a:r>
            <a:endParaRPr lang="en-US" sz="18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5" name="TextBox 35"/>
          <p:cNvSpPr txBox="1"/>
          <p:nvPr/>
        </p:nvSpPr>
        <p:spPr>
          <a:xfrm>
            <a:off x="14848726" y="5780782"/>
            <a:ext cx="2807245" cy="860826"/>
          </a:xfrm>
          <a:prstGeom prst="rect">
            <a:avLst/>
          </a:prstGeom>
        </p:spPr>
        <p:txBody>
          <a:bodyPr lIns="0" tIns="0" rIns="0" bIns="0" rtlCol="0" anchor="t">
            <a:spAutoFit/>
          </a:bodyPr>
          <a:lstStyle/>
          <a:p>
            <a:pPr algn="ctr">
              <a:lnSpc>
                <a:spcPts val="336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Client</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36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Review</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grpSp>
        <p:nvGrpSpPr>
          <p:cNvPr id="36" name="Group 36"/>
          <p:cNvGrpSpPr/>
          <p:nvPr/>
        </p:nvGrpSpPr>
        <p:grpSpPr>
          <a:xfrm rot="0">
            <a:off x="1028700" y="1999336"/>
            <a:ext cx="3144164" cy="3144164"/>
            <a:chOff x="0" y="0"/>
            <a:chExt cx="4192219" cy="4192219"/>
          </a:xfrm>
        </p:grpSpPr>
        <p:sp>
          <p:nvSpPr>
            <p:cNvPr id="37" name="Freeform 37"/>
            <p:cNvSpPr/>
            <p:nvPr/>
          </p:nvSpPr>
          <p:spPr>
            <a:xfrm>
              <a:off x="0" y="0"/>
              <a:ext cx="4192270" cy="4192270"/>
            </a:xfrm>
            <a:custGeom>
              <a:avLst/>
              <a:gdLst/>
              <a:ahLst/>
              <a:cxnLst/>
              <a:rect l="l" t="t" r="r" b="b"/>
              <a:pathLst>
                <a:path w="4192270" h="4192270">
                  <a:moveTo>
                    <a:pt x="0" y="0"/>
                  </a:moveTo>
                  <a:lnTo>
                    <a:pt x="4192270" y="0"/>
                  </a:lnTo>
                  <a:lnTo>
                    <a:pt x="4192270" y="4192270"/>
                  </a:lnTo>
                  <a:lnTo>
                    <a:pt x="0" y="4192270"/>
                  </a:lnTo>
                  <a:close/>
                </a:path>
              </a:pathLst>
            </a:custGeom>
            <a:solidFill>
              <a:srgbClr val="292929"/>
            </a:solidFill>
          </p:spPr>
        </p:sp>
      </p:grpSp>
      <p:sp>
        <p:nvSpPr>
          <p:cNvPr id="38" name="TextBox 38"/>
          <p:cNvSpPr txBox="1"/>
          <p:nvPr/>
        </p:nvSpPr>
        <p:spPr>
          <a:xfrm>
            <a:off x="1576236" y="2549068"/>
            <a:ext cx="4716104" cy="1790586"/>
          </a:xfrm>
          <a:prstGeom prst="rect">
            <a:avLst/>
          </a:prstGeom>
        </p:spPr>
        <p:txBody>
          <a:bodyPr lIns="0" tIns="0" rIns="0" bIns="0" rtlCol="0" anchor="t">
            <a:spAutoFit/>
          </a:bodyPr>
          <a:lstStyle/>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Deliveries</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7000"/>
              </a:lnSpc>
            </a:pPr>
            <a:r>
              <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rPr>
              <a:t>Schedule.</a:t>
            </a:r>
            <a:endParaRPr lang="en-US" sz="50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9" name="Freeform 39"/>
          <p:cNvSpPr/>
          <p:nvPr/>
        </p:nvSpPr>
        <p:spPr>
          <a:xfrm>
            <a:off x="6591655" y="8573964"/>
            <a:ext cx="2363543" cy="617786"/>
          </a:xfrm>
          <a:custGeom>
            <a:avLst/>
            <a:gdLst/>
            <a:ahLst/>
            <a:cxnLst/>
            <a:rect l="l" t="t" r="r" b="b"/>
            <a:pathLst>
              <a:path w="2363543" h="617786">
                <a:moveTo>
                  <a:pt x="0" y="0"/>
                </a:moveTo>
                <a:lnTo>
                  <a:pt x="2363542" y="0"/>
                </a:lnTo>
                <a:lnTo>
                  <a:pt x="2363542" y="617787"/>
                </a:lnTo>
                <a:lnTo>
                  <a:pt x="0" y="6177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0" name="TextBox 40"/>
          <p:cNvSpPr txBox="1"/>
          <p:nvPr/>
        </p:nvSpPr>
        <p:spPr>
          <a:xfrm>
            <a:off x="6364251" y="8741720"/>
            <a:ext cx="2828835" cy="370755"/>
          </a:xfrm>
          <a:prstGeom prst="rect">
            <a:avLst/>
          </a:prstGeom>
        </p:spPr>
        <p:txBody>
          <a:bodyPr lIns="0" tIns="0" rIns="0" bIns="0" rtlCol="0" anchor="t">
            <a:spAutoFit/>
          </a:bodyPr>
          <a:lstStyle/>
          <a:p>
            <a:pPr algn="ctr">
              <a:lnSpc>
                <a:spcPts val="2800"/>
              </a:lnSpc>
            </a:pPr>
            <a:r>
              <a:rPr lang="en-US" sz="2000">
                <a:solidFill>
                  <a:srgbClr val="000000"/>
                </a:solidFill>
                <a:latin typeface="Montserrat" panose="00000500000000000000"/>
                <a:ea typeface="Montserrat" panose="00000500000000000000"/>
                <a:cs typeface="Montserrat" panose="00000500000000000000"/>
                <a:sym typeface="Montserrat" panose="00000500000000000000"/>
              </a:rPr>
              <a:t>[DATE]</a:t>
            </a:r>
            <a:endParaRPr lang="en-US" sz="20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41" name="Freeform 41"/>
          <p:cNvSpPr/>
          <p:nvPr/>
        </p:nvSpPr>
        <p:spPr>
          <a:xfrm>
            <a:off x="9414846" y="8573964"/>
            <a:ext cx="2363543" cy="617786"/>
          </a:xfrm>
          <a:custGeom>
            <a:avLst/>
            <a:gdLst/>
            <a:ahLst/>
            <a:cxnLst/>
            <a:rect l="l" t="t" r="r" b="b"/>
            <a:pathLst>
              <a:path w="2363543" h="617786">
                <a:moveTo>
                  <a:pt x="0" y="0"/>
                </a:moveTo>
                <a:lnTo>
                  <a:pt x="2363542" y="0"/>
                </a:lnTo>
                <a:lnTo>
                  <a:pt x="2363542" y="617787"/>
                </a:lnTo>
                <a:lnTo>
                  <a:pt x="0" y="6177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2" name="TextBox 42"/>
          <p:cNvSpPr txBox="1"/>
          <p:nvPr/>
        </p:nvSpPr>
        <p:spPr>
          <a:xfrm>
            <a:off x="9187442" y="8741720"/>
            <a:ext cx="2828835" cy="370755"/>
          </a:xfrm>
          <a:prstGeom prst="rect">
            <a:avLst/>
          </a:prstGeom>
        </p:spPr>
        <p:txBody>
          <a:bodyPr lIns="0" tIns="0" rIns="0" bIns="0" rtlCol="0" anchor="t">
            <a:spAutoFit/>
          </a:bodyPr>
          <a:lstStyle/>
          <a:p>
            <a:pPr algn="ctr">
              <a:lnSpc>
                <a:spcPts val="2800"/>
              </a:lnSpc>
            </a:pPr>
            <a:r>
              <a:rPr lang="en-US" sz="2000">
                <a:solidFill>
                  <a:srgbClr val="000000"/>
                </a:solidFill>
                <a:latin typeface="Montserrat" panose="00000500000000000000"/>
                <a:ea typeface="Montserrat" panose="00000500000000000000"/>
                <a:cs typeface="Montserrat" panose="00000500000000000000"/>
                <a:sym typeface="Montserrat" panose="00000500000000000000"/>
              </a:rPr>
              <a:t>[DATE]</a:t>
            </a:r>
            <a:endParaRPr lang="en-US" sz="20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43" name="Freeform 43"/>
          <p:cNvSpPr/>
          <p:nvPr/>
        </p:nvSpPr>
        <p:spPr>
          <a:xfrm>
            <a:off x="12238627" y="8573964"/>
            <a:ext cx="2363543" cy="617786"/>
          </a:xfrm>
          <a:custGeom>
            <a:avLst/>
            <a:gdLst/>
            <a:ahLst/>
            <a:cxnLst/>
            <a:rect l="l" t="t" r="r" b="b"/>
            <a:pathLst>
              <a:path w="2363543" h="617786">
                <a:moveTo>
                  <a:pt x="0" y="0"/>
                </a:moveTo>
                <a:lnTo>
                  <a:pt x="2363542" y="0"/>
                </a:lnTo>
                <a:lnTo>
                  <a:pt x="2363542" y="617787"/>
                </a:lnTo>
                <a:lnTo>
                  <a:pt x="0" y="6177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4" name="TextBox 44"/>
          <p:cNvSpPr txBox="1"/>
          <p:nvPr/>
        </p:nvSpPr>
        <p:spPr>
          <a:xfrm>
            <a:off x="12011223" y="8741720"/>
            <a:ext cx="2828835" cy="370755"/>
          </a:xfrm>
          <a:prstGeom prst="rect">
            <a:avLst/>
          </a:prstGeom>
        </p:spPr>
        <p:txBody>
          <a:bodyPr lIns="0" tIns="0" rIns="0" bIns="0" rtlCol="0" anchor="t">
            <a:spAutoFit/>
          </a:bodyPr>
          <a:lstStyle/>
          <a:p>
            <a:pPr algn="ctr">
              <a:lnSpc>
                <a:spcPts val="2800"/>
              </a:lnSpc>
            </a:pPr>
            <a:r>
              <a:rPr lang="en-US" sz="2000">
                <a:solidFill>
                  <a:srgbClr val="000000"/>
                </a:solidFill>
                <a:latin typeface="Montserrat" panose="00000500000000000000"/>
                <a:ea typeface="Montserrat" panose="00000500000000000000"/>
                <a:cs typeface="Montserrat" panose="00000500000000000000"/>
                <a:sym typeface="Montserrat" panose="00000500000000000000"/>
              </a:rPr>
              <a:t>[DATE]</a:t>
            </a:r>
            <a:endParaRPr lang="en-US" sz="20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45" name="Freeform 45"/>
          <p:cNvSpPr/>
          <p:nvPr/>
        </p:nvSpPr>
        <p:spPr>
          <a:xfrm>
            <a:off x="1039662" y="8573964"/>
            <a:ext cx="2363543" cy="617786"/>
          </a:xfrm>
          <a:custGeom>
            <a:avLst/>
            <a:gdLst/>
            <a:ahLst/>
            <a:cxnLst/>
            <a:rect l="l" t="t" r="r" b="b"/>
            <a:pathLst>
              <a:path w="2363543" h="617786">
                <a:moveTo>
                  <a:pt x="0" y="0"/>
                </a:moveTo>
                <a:lnTo>
                  <a:pt x="2363542" y="0"/>
                </a:lnTo>
                <a:lnTo>
                  <a:pt x="2363542" y="617787"/>
                </a:lnTo>
                <a:lnTo>
                  <a:pt x="0" y="6177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6" name="TextBox 46"/>
          <p:cNvSpPr txBox="1"/>
          <p:nvPr/>
        </p:nvSpPr>
        <p:spPr>
          <a:xfrm>
            <a:off x="812258" y="8741720"/>
            <a:ext cx="2828835" cy="370755"/>
          </a:xfrm>
          <a:prstGeom prst="rect">
            <a:avLst/>
          </a:prstGeom>
        </p:spPr>
        <p:txBody>
          <a:bodyPr lIns="0" tIns="0" rIns="0" bIns="0" rtlCol="0" anchor="t">
            <a:spAutoFit/>
          </a:bodyPr>
          <a:lstStyle/>
          <a:p>
            <a:pPr algn="ctr">
              <a:lnSpc>
                <a:spcPts val="2800"/>
              </a:lnSpc>
            </a:pPr>
            <a:r>
              <a:rPr lang="en-US" sz="2000">
                <a:solidFill>
                  <a:srgbClr val="000000"/>
                </a:solidFill>
                <a:latin typeface="Montserrat" panose="00000500000000000000"/>
                <a:ea typeface="Montserrat" panose="00000500000000000000"/>
                <a:cs typeface="Montserrat" panose="00000500000000000000"/>
                <a:sym typeface="Montserrat" panose="00000500000000000000"/>
              </a:rPr>
              <a:t>[DATE]</a:t>
            </a:r>
            <a:endParaRPr lang="en-US" sz="20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47" name="Freeform 47"/>
          <p:cNvSpPr/>
          <p:nvPr/>
        </p:nvSpPr>
        <p:spPr>
          <a:xfrm>
            <a:off x="15071827" y="7317841"/>
            <a:ext cx="2363543" cy="617786"/>
          </a:xfrm>
          <a:custGeom>
            <a:avLst/>
            <a:gdLst/>
            <a:ahLst/>
            <a:cxnLst/>
            <a:rect l="l" t="t" r="r" b="b"/>
            <a:pathLst>
              <a:path w="2363543" h="617786">
                <a:moveTo>
                  <a:pt x="0" y="0"/>
                </a:moveTo>
                <a:lnTo>
                  <a:pt x="2363542" y="0"/>
                </a:lnTo>
                <a:lnTo>
                  <a:pt x="2363542" y="617787"/>
                </a:lnTo>
                <a:lnTo>
                  <a:pt x="0" y="6177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8" name="TextBox 48"/>
          <p:cNvSpPr txBox="1"/>
          <p:nvPr/>
        </p:nvSpPr>
        <p:spPr>
          <a:xfrm>
            <a:off x="14844423" y="7485597"/>
            <a:ext cx="2828835" cy="370755"/>
          </a:xfrm>
          <a:prstGeom prst="rect">
            <a:avLst/>
          </a:prstGeom>
        </p:spPr>
        <p:txBody>
          <a:bodyPr lIns="0" tIns="0" rIns="0" bIns="0" rtlCol="0" anchor="t">
            <a:spAutoFit/>
          </a:bodyPr>
          <a:lstStyle/>
          <a:p>
            <a:pPr algn="ctr">
              <a:lnSpc>
                <a:spcPts val="2800"/>
              </a:lnSpc>
            </a:pPr>
            <a:r>
              <a:rPr lang="en-US" sz="2000">
                <a:solidFill>
                  <a:srgbClr val="000000"/>
                </a:solidFill>
                <a:latin typeface="Montserrat" panose="00000500000000000000"/>
                <a:ea typeface="Montserrat" panose="00000500000000000000"/>
                <a:cs typeface="Montserrat" panose="00000500000000000000"/>
                <a:sym typeface="Montserrat" panose="00000500000000000000"/>
              </a:rPr>
              <a:t>Time varies</a:t>
            </a:r>
            <a:endParaRPr lang="en-US" sz="2000">
              <a:solidFill>
                <a:srgbClr val="000000"/>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10896</Words>
  <Application>WPS Presentation</Application>
  <PresentationFormat>On-screen Show (4:3)</PresentationFormat>
  <Paragraphs>535</Paragraphs>
  <Slides>39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Arial</vt:lpstr>
      <vt:lpstr>SimSun</vt:lpstr>
      <vt:lpstr>Wingdings</vt:lpstr>
      <vt:lpstr>Montserrat Bold</vt:lpstr>
      <vt:lpstr>Montserrat</vt:lpstr>
      <vt:lpstr>Impact</vt:lpstr>
      <vt:lpstr>Poppins Light</vt:lpstr>
      <vt:lpstr>Calibri (MS)</vt:lpstr>
      <vt:lpstr>Microsoft YaHei</vt:lpstr>
      <vt:lpstr>Arial Unicode MS</vt:lpstr>
      <vt:lpstr>Calibri</vt:lpstr>
      <vt:lpstr>Arial</vt:lpstr>
      <vt:lpstr>Poppins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Template Webinar</dc:title>
  <dc:creator/>
  <cp:lastModifiedBy>USER</cp:lastModifiedBy>
  <cp:revision>6</cp:revision>
  <dcterms:created xsi:type="dcterms:W3CDTF">2006-08-16T00:00:00Z</dcterms:created>
  <dcterms:modified xsi:type="dcterms:W3CDTF">2025-12-03T07:32:14Z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C3D2DC84279045839D5348D8C58961A8_12</vt:lpwstr>
  </property>
  <property fmtid="{D5CDD505-2E9C-101B-9397-08002B2CF9AE}" pid="3" name="KSOProductBuildVer">
    <vt:lpwstr>2057-12.2.0.23149</vt:lpwstr>
  </property>
</Properties>
</file>